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59" r:id="rId2"/>
  </p:sldMasterIdLst>
  <p:notesMasterIdLst>
    <p:notesMasterId r:id="rId15"/>
  </p:notesMasterIdLst>
  <p:sldIdLst>
    <p:sldId id="283" r:id="rId3"/>
    <p:sldId id="267" r:id="rId4"/>
    <p:sldId id="278" r:id="rId5"/>
    <p:sldId id="285" r:id="rId6"/>
    <p:sldId id="280" r:id="rId7"/>
    <p:sldId id="264" r:id="rId8"/>
    <p:sldId id="277" r:id="rId9"/>
    <p:sldId id="281" r:id="rId10"/>
    <p:sldId id="274" r:id="rId11"/>
    <p:sldId id="275" r:id="rId12"/>
    <p:sldId id="273" r:id="rId13"/>
    <p:sldId id="28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593F"/>
    <a:srgbClr val="E33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50770-6DA4-6170-39B8-59FD45934C6A}" v="66" dt="2020-12-09T05:57:48.350"/>
    <p1510:client id="{13B9E112-6FF9-7366-68F8-A8106E55E157}" v="41" dt="2020-12-08T20:00:23.864"/>
    <p1510:client id="{1815DFE9-24C5-3455-8062-7EF2C063B7E9}" v="2776" dt="2020-12-08T20:17:47.755"/>
    <p1510:client id="{232CDD3B-14B8-BD27-6D83-BEE687AE6B39}" v="207" dt="2020-12-09T07:12:49.307"/>
    <p1510:client id="{24403D17-28F5-0611-BF41-FB2510A335AB}" v="729" dt="2020-12-08T06:10:09.871"/>
    <p1510:client id="{2A52A683-A466-E2D6-E0A1-BCE587B2BC64}" v="72" dt="2020-12-09T00:12:36.854"/>
    <p1510:client id="{74245D06-FAFA-EADD-E980-5C08C862DE8F}" v="13" dt="2020-12-08T19:52:42.207"/>
    <p1510:client id="{A479D3DC-8BB6-48DE-8410-32376BB127B1}" v="1488" dt="2020-12-09T05:05:43.858"/>
    <p1510:client id="{BE3E6A7A-910F-0AD7-786D-46606F8D465E}" v="131" dt="2020-12-08T19:35:41.884"/>
    <p1510:client id="{D600FD40-3950-5EB1-0EFB-0FAB14610FD4}" v="10" dt="2020-12-08T07:18:10.391"/>
    <p1510:client id="{E5D42485-583D-C678-303F-45A92C978878}" v="658" dt="2020-12-08T08:49:37.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9"/>
  </p:normalViewPr>
  <p:slideViewPr>
    <p:cSldViewPr snapToGrid="0">
      <p:cViewPr varScale="1">
        <p:scale>
          <a:sx n="87" d="100"/>
          <a:sy n="87" d="100"/>
        </p:scale>
        <p:origin x="10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1FCFDF-7019-4F5D-9CDC-215101B7B851}" type="doc">
      <dgm:prSet loTypeId="urn:microsoft.com/office/officeart/2005/8/layout/process3" loCatId="process" qsTypeId="urn:microsoft.com/office/officeart/2005/8/quickstyle/simple1" qsCatId="simple" csTypeId="urn:microsoft.com/office/officeart/2005/8/colors/accent2_1" csCatId="accent2" phldr="1"/>
      <dgm:spPr/>
      <dgm:t>
        <a:bodyPr/>
        <a:lstStyle/>
        <a:p>
          <a:endParaRPr lang="en-US"/>
        </a:p>
      </dgm:t>
    </dgm:pt>
    <dgm:pt modelId="{AA0F078A-07B2-4527-AC8F-655116E92F54}">
      <dgm:prSet phldrT="[Text]" custT="1"/>
      <dgm:spPr/>
      <dgm:t>
        <a:bodyPr/>
        <a:lstStyle/>
        <a:p>
          <a:r>
            <a:rPr lang="en-US" sz="1600" b="1">
              <a:latin typeface="Times New Roman"/>
              <a:cs typeface="Times New Roman"/>
            </a:rPr>
            <a:t>Quarter 1</a:t>
          </a:r>
        </a:p>
        <a:p>
          <a:r>
            <a:rPr lang="en-US" sz="1400">
              <a:latin typeface="Times New Roman"/>
              <a:cs typeface="Times New Roman"/>
            </a:rPr>
            <a:t>Jan to March</a:t>
          </a:r>
        </a:p>
      </dgm:t>
    </dgm:pt>
    <dgm:pt modelId="{73D0DA4C-FB87-48C7-A42C-77222780DFD7}" type="parTrans" cxnId="{0CE457A7-7204-4C20-BC0D-C78FA2517684}">
      <dgm:prSet/>
      <dgm:spPr/>
      <dgm:t>
        <a:bodyPr/>
        <a:lstStyle/>
        <a:p>
          <a:endParaRPr lang="en-US"/>
        </a:p>
      </dgm:t>
    </dgm:pt>
    <dgm:pt modelId="{E8241742-575B-48D0-97F0-ACC512B290AA}" type="sibTrans" cxnId="{0CE457A7-7204-4C20-BC0D-C78FA2517684}">
      <dgm:prSet/>
      <dgm:spPr/>
      <dgm:t>
        <a:bodyPr/>
        <a:lstStyle/>
        <a:p>
          <a:endParaRPr lang="en-US"/>
        </a:p>
      </dgm:t>
    </dgm:pt>
    <dgm:pt modelId="{3EC46C03-B227-4485-B792-063CE5A7AF43}">
      <dgm:prSet phldrT="[Text]" custT="1"/>
      <dgm:spPr/>
      <dgm:t>
        <a:bodyPr/>
        <a:lstStyle/>
        <a:p>
          <a:r>
            <a:rPr lang="en-US" sz="1600" b="1">
              <a:latin typeface="Times New Roman"/>
              <a:cs typeface="Times New Roman"/>
            </a:rPr>
            <a:t>Quarter 2</a:t>
          </a:r>
        </a:p>
        <a:p>
          <a:r>
            <a:rPr lang="en-US" sz="1500">
              <a:latin typeface="Times New Roman"/>
              <a:cs typeface="Times New Roman"/>
            </a:rPr>
            <a:t>April-May</a:t>
          </a:r>
        </a:p>
      </dgm:t>
    </dgm:pt>
    <dgm:pt modelId="{7FD8948E-35E7-4E20-963C-037E7051B758}" type="parTrans" cxnId="{01841B1A-F2E8-4C47-AD79-B332CA27BF30}">
      <dgm:prSet/>
      <dgm:spPr/>
      <dgm:t>
        <a:bodyPr/>
        <a:lstStyle/>
        <a:p>
          <a:endParaRPr lang="en-US"/>
        </a:p>
      </dgm:t>
    </dgm:pt>
    <dgm:pt modelId="{B56CD287-FE87-4D14-B93A-253E8EBCE9AF}" type="sibTrans" cxnId="{01841B1A-F2E8-4C47-AD79-B332CA27BF30}">
      <dgm:prSet/>
      <dgm:spPr/>
      <dgm:t>
        <a:bodyPr/>
        <a:lstStyle/>
        <a:p>
          <a:endParaRPr lang="en-US"/>
        </a:p>
      </dgm:t>
    </dgm:pt>
    <dgm:pt modelId="{A24AE6F6-AA82-4A82-9092-80EBC506BE02}">
      <dgm:prSet phldrT="[Text]" custT="1"/>
      <dgm:spPr/>
      <dgm:t>
        <a:bodyPr/>
        <a:lstStyle/>
        <a:p>
          <a:r>
            <a:rPr lang="en-US" sz="1600" b="1">
              <a:latin typeface="Times New Roman"/>
              <a:cs typeface="Times New Roman"/>
            </a:rPr>
            <a:t>Quarter 3</a:t>
          </a:r>
        </a:p>
        <a:p>
          <a:pPr rtl="0"/>
          <a:r>
            <a:rPr lang="en-US" sz="1600">
              <a:latin typeface="Times New Roman"/>
              <a:cs typeface="Times New Roman"/>
            </a:rPr>
            <a:t>June </a:t>
          </a:r>
        </a:p>
      </dgm:t>
    </dgm:pt>
    <dgm:pt modelId="{83725474-7D3E-479B-9F1A-854D73D1C521}" type="parTrans" cxnId="{926D0FCD-EF27-41DF-B33D-85E14D29C8C1}">
      <dgm:prSet/>
      <dgm:spPr/>
      <dgm:t>
        <a:bodyPr/>
        <a:lstStyle/>
        <a:p>
          <a:endParaRPr lang="en-US"/>
        </a:p>
      </dgm:t>
    </dgm:pt>
    <dgm:pt modelId="{DAE44413-7F3A-48F7-B4B9-DBCCF6139D3A}" type="sibTrans" cxnId="{926D0FCD-EF27-41DF-B33D-85E14D29C8C1}">
      <dgm:prSet/>
      <dgm:spPr/>
      <dgm:t>
        <a:bodyPr/>
        <a:lstStyle/>
        <a:p>
          <a:endParaRPr lang="en-US"/>
        </a:p>
      </dgm:t>
    </dgm:pt>
    <dgm:pt modelId="{2FC779B8-93E7-4C0B-A521-7E54A9DD6730}">
      <dgm:prSet phldrT="[Text]" custT="1"/>
      <dgm:spPr/>
      <dgm:t>
        <a:bodyPr/>
        <a:lstStyle/>
        <a:p>
          <a:r>
            <a:rPr lang="en-US" sz="1600" kern="1200">
              <a:latin typeface="Times New Roman"/>
              <a:cs typeface="Times New Roman"/>
            </a:rPr>
            <a:t>Full launch on </a:t>
          </a:r>
          <a:r>
            <a:rPr lang="en-US" sz="1600" kern="1200">
              <a:latin typeface="Times New Roman" panose="02020603050405020304" pitchFamily="18" charset="0"/>
              <a:cs typeface="Times New Roman" panose="02020603050405020304" pitchFamily="18" charset="0"/>
            </a:rPr>
            <a:t>Aug 25 on Chinese Valentines day</a:t>
          </a:r>
        </a:p>
      </dgm:t>
    </dgm:pt>
    <dgm:pt modelId="{F8ADDD0A-175E-4416-8CAB-F7548C4F506A}" type="parTrans" cxnId="{EB86793A-D613-4ABD-B395-36993378039B}">
      <dgm:prSet/>
      <dgm:spPr/>
      <dgm:t>
        <a:bodyPr/>
        <a:lstStyle/>
        <a:p>
          <a:endParaRPr lang="en-US"/>
        </a:p>
      </dgm:t>
    </dgm:pt>
    <dgm:pt modelId="{AF5E0343-7329-4B78-8100-11515D22EB70}" type="sibTrans" cxnId="{EB86793A-D613-4ABD-B395-36993378039B}">
      <dgm:prSet/>
      <dgm:spPr/>
      <dgm:t>
        <a:bodyPr/>
        <a:lstStyle/>
        <a:p>
          <a:endParaRPr lang="en-US"/>
        </a:p>
      </dgm:t>
    </dgm:pt>
    <dgm:pt modelId="{41281338-3168-45D9-8514-59E47E99E4A9}">
      <dgm:prSet phldrT="[Text]" custT="1"/>
      <dgm:spPr/>
      <dgm:t>
        <a:bodyPr/>
        <a:lstStyle/>
        <a:p>
          <a:r>
            <a:rPr lang="en-US" sz="1600" b="1">
              <a:latin typeface="Times New Roman"/>
              <a:cs typeface="Times New Roman"/>
            </a:rPr>
            <a:t>Quarter 4</a:t>
          </a:r>
        </a:p>
        <a:p>
          <a:r>
            <a:rPr lang="en-US" sz="1600">
              <a:latin typeface="Times New Roman"/>
              <a:cs typeface="Times New Roman"/>
            </a:rPr>
            <a:t>July-Aug</a:t>
          </a:r>
        </a:p>
      </dgm:t>
    </dgm:pt>
    <dgm:pt modelId="{52CFBAC7-525F-473B-BBCE-37FB6377E074}" type="parTrans" cxnId="{F9224B07-E34A-480E-A2E6-EC74DD6865A6}">
      <dgm:prSet/>
      <dgm:spPr/>
      <dgm:t>
        <a:bodyPr/>
        <a:lstStyle/>
        <a:p>
          <a:endParaRPr lang="en-US"/>
        </a:p>
      </dgm:t>
    </dgm:pt>
    <dgm:pt modelId="{5EAE749C-CDAC-4DDC-9CFE-86972C5EA905}" type="sibTrans" cxnId="{F9224B07-E34A-480E-A2E6-EC74DD6865A6}">
      <dgm:prSet/>
      <dgm:spPr/>
      <dgm:t>
        <a:bodyPr/>
        <a:lstStyle/>
        <a:p>
          <a:endParaRPr lang="en-US"/>
        </a:p>
      </dgm:t>
    </dgm:pt>
    <dgm:pt modelId="{2D72AB29-E6E1-4328-A7DC-EE3F943C2BD0}">
      <dgm:prSet phldrT="[Text]" custT="1"/>
      <dgm:spPr/>
      <dgm:t>
        <a:bodyPr/>
        <a:lstStyle/>
        <a:p>
          <a:r>
            <a:rPr lang="en-US" sz="1600">
              <a:latin typeface="Times New Roman"/>
              <a:cs typeface="Times New Roman"/>
            </a:rPr>
            <a:t>Fix bugs, analyze metrics</a:t>
          </a:r>
        </a:p>
      </dgm:t>
    </dgm:pt>
    <dgm:pt modelId="{38A41017-0409-474E-BC35-D51F78B7C7CF}" type="parTrans" cxnId="{684412A0-77F9-4AF3-9D3C-B7FE10AAAF4F}">
      <dgm:prSet/>
      <dgm:spPr/>
      <dgm:t>
        <a:bodyPr/>
        <a:lstStyle/>
        <a:p>
          <a:endParaRPr lang="en-US"/>
        </a:p>
      </dgm:t>
    </dgm:pt>
    <dgm:pt modelId="{D72A9421-573C-4947-BD31-B02D4F0ED700}" type="sibTrans" cxnId="{684412A0-77F9-4AF3-9D3C-B7FE10AAAF4F}">
      <dgm:prSet/>
      <dgm:spPr/>
      <dgm:t>
        <a:bodyPr/>
        <a:lstStyle/>
        <a:p>
          <a:endParaRPr lang="en-US"/>
        </a:p>
      </dgm:t>
    </dgm:pt>
    <dgm:pt modelId="{2FD45CD5-49EB-401E-B156-6C58785ECFF0}">
      <dgm:prSet phldrT="[Text]" custT="1"/>
      <dgm:spPr/>
      <dgm:t>
        <a:bodyPr/>
        <a:lstStyle/>
        <a:p>
          <a:r>
            <a:rPr lang="en-US" sz="1600">
              <a:latin typeface="Times New Roman"/>
              <a:cs typeface="Times New Roman"/>
            </a:rPr>
            <a:t>Alpha launch Internal test of MVP</a:t>
          </a:r>
        </a:p>
      </dgm:t>
    </dgm:pt>
    <dgm:pt modelId="{D752B198-2CC8-4B8C-A422-60F35E916FD7}" type="parTrans" cxnId="{AAB0F35D-5D71-463A-A72D-C8490C97B22B}">
      <dgm:prSet/>
      <dgm:spPr/>
      <dgm:t>
        <a:bodyPr/>
        <a:lstStyle/>
        <a:p>
          <a:endParaRPr lang="en-US"/>
        </a:p>
      </dgm:t>
    </dgm:pt>
    <dgm:pt modelId="{B616C575-AF8C-48D9-AF13-6CCE385B521F}" type="sibTrans" cxnId="{AAB0F35D-5D71-463A-A72D-C8490C97B22B}">
      <dgm:prSet/>
      <dgm:spPr/>
      <dgm:t>
        <a:bodyPr/>
        <a:lstStyle/>
        <a:p>
          <a:endParaRPr lang="en-US"/>
        </a:p>
      </dgm:t>
    </dgm:pt>
    <dgm:pt modelId="{B832FF06-5A8C-424A-BA39-884A9B8CFFFF}">
      <dgm:prSet phldrT="[Text]" custT="1"/>
      <dgm:spPr/>
      <dgm:t>
        <a:bodyPr/>
        <a:lstStyle/>
        <a:p>
          <a:endParaRPr lang="en-US" sz="1600">
            <a:latin typeface="Times New Roman"/>
            <a:cs typeface="Times New Roman"/>
          </a:endParaRPr>
        </a:p>
      </dgm:t>
    </dgm:pt>
    <dgm:pt modelId="{FE3CE911-9619-4C3A-84CB-ADD74E1A7BD4}" type="parTrans" cxnId="{9AFA2C6A-FEC2-45A0-952E-E84D8EA31D2D}">
      <dgm:prSet/>
      <dgm:spPr/>
      <dgm:t>
        <a:bodyPr/>
        <a:lstStyle/>
        <a:p>
          <a:endParaRPr lang="en-US"/>
        </a:p>
      </dgm:t>
    </dgm:pt>
    <dgm:pt modelId="{4F038140-CE35-4329-8F1B-F7681E965653}" type="sibTrans" cxnId="{9AFA2C6A-FEC2-45A0-952E-E84D8EA31D2D}">
      <dgm:prSet/>
      <dgm:spPr/>
      <dgm:t>
        <a:bodyPr/>
        <a:lstStyle/>
        <a:p>
          <a:endParaRPr lang="en-US"/>
        </a:p>
      </dgm:t>
    </dgm:pt>
    <dgm:pt modelId="{F1F82044-923E-4C61-BAD0-3E5634864922}">
      <dgm:prSet phldrT="[Text]" custT="1"/>
      <dgm:spPr/>
      <dgm:t>
        <a:bodyPr/>
        <a:lstStyle/>
        <a:p>
          <a:r>
            <a:rPr lang="en-US" sz="1600">
              <a:latin typeface="Times New Roman"/>
              <a:cs typeface="Times New Roman"/>
            </a:rPr>
            <a:t>Beta launch: for selected elders and children</a:t>
          </a:r>
        </a:p>
      </dgm:t>
    </dgm:pt>
    <dgm:pt modelId="{6F23A084-DA4A-4384-8B43-001457B9B282}" type="sibTrans" cxnId="{E9851B7A-F137-4CBB-9877-228951E38BAA}">
      <dgm:prSet/>
      <dgm:spPr/>
      <dgm:t>
        <a:bodyPr/>
        <a:lstStyle/>
        <a:p>
          <a:endParaRPr lang="en-US"/>
        </a:p>
      </dgm:t>
    </dgm:pt>
    <dgm:pt modelId="{E031960B-75B8-4FFB-B736-D1B8D3D7FEC6}" type="parTrans" cxnId="{E9851B7A-F137-4CBB-9877-228951E38BAA}">
      <dgm:prSet/>
      <dgm:spPr/>
      <dgm:t>
        <a:bodyPr/>
        <a:lstStyle/>
        <a:p>
          <a:endParaRPr lang="en-US"/>
        </a:p>
      </dgm:t>
    </dgm:pt>
    <dgm:pt modelId="{1D689A77-884D-4A0F-9570-35BE21881440}">
      <dgm:prSet phldrT="[Text]" custT="1"/>
      <dgm:spPr/>
      <dgm:t>
        <a:bodyPr/>
        <a:lstStyle/>
        <a:p>
          <a:endParaRPr lang="en-US" sz="1600">
            <a:latin typeface="Times New Roman"/>
            <a:cs typeface="Times New Roman"/>
          </a:endParaRPr>
        </a:p>
      </dgm:t>
    </dgm:pt>
    <dgm:pt modelId="{AED033A3-F20F-4CF5-ADFD-D64851A9DE7F}" type="parTrans" cxnId="{CCF8291A-72A3-4854-B00A-808365B08C26}">
      <dgm:prSet/>
      <dgm:spPr/>
      <dgm:t>
        <a:bodyPr/>
        <a:lstStyle/>
        <a:p>
          <a:endParaRPr lang="en-US"/>
        </a:p>
      </dgm:t>
    </dgm:pt>
    <dgm:pt modelId="{E1F24A0F-B533-442B-A9C8-AE623885EB85}" type="sibTrans" cxnId="{CCF8291A-72A3-4854-B00A-808365B08C26}">
      <dgm:prSet/>
      <dgm:spPr/>
      <dgm:t>
        <a:bodyPr/>
        <a:lstStyle/>
        <a:p>
          <a:endParaRPr lang="en-US"/>
        </a:p>
      </dgm:t>
    </dgm:pt>
    <dgm:pt modelId="{03A92D37-A153-4B1C-9BA6-33FEADD424DF}">
      <dgm:prSet phldrT="[Text]" custT="1"/>
      <dgm:spPr/>
      <dgm:t>
        <a:bodyPr/>
        <a:lstStyle/>
        <a:p>
          <a:endParaRPr lang="en-US" sz="1600" kern="1200">
            <a:latin typeface="Times New Roman"/>
            <a:cs typeface="Times New Roman"/>
          </a:endParaRPr>
        </a:p>
      </dgm:t>
    </dgm:pt>
    <dgm:pt modelId="{15EE151D-731D-42CE-BAFD-AB3A84DC8368}" type="parTrans" cxnId="{84D17D9E-9714-4A74-BC3E-602E47F4D00B}">
      <dgm:prSet/>
      <dgm:spPr/>
      <dgm:t>
        <a:bodyPr/>
        <a:lstStyle/>
        <a:p>
          <a:endParaRPr lang="en-US"/>
        </a:p>
      </dgm:t>
    </dgm:pt>
    <dgm:pt modelId="{BF92CA66-360C-4E3C-8CE7-746E75BE15EF}" type="sibTrans" cxnId="{84D17D9E-9714-4A74-BC3E-602E47F4D00B}">
      <dgm:prSet/>
      <dgm:spPr/>
      <dgm:t>
        <a:bodyPr/>
        <a:lstStyle/>
        <a:p>
          <a:endParaRPr lang="en-US"/>
        </a:p>
      </dgm:t>
    </dgm:pt>
    <dgm:pt modelId="{2B6EBD56-84A3-47F2-B64A-435C9E3EE96B}">
      <dgm:prSet phldr="0"/>
      <dgm:spPr/>
      <dgm:t>
        <a:bodyPr/>
        <a:lstStyle/>
        <a:p>
          <a:pPr rtl="0"/>
          <a:endParaRPr lang="en-US">
            <a:latin typeface="Times New Roman"/>
            <a:cs typeface="Times New Roman"/>
          </a:endParaRPr>
        </a:p>
      </dgm:t>
    </dgm:pt>
    <dgm:pt modelId="{E57A1113-369D-4943-837A-322ABF2E6559}" type="parTrans" cxnId="{E2FBB687-154C-46B1-8842-68F0FF8A3C8B}">
      <dgm:prSet/>
      <dgm:spPr/>
      <dgm:t>
        <a:bodyPr/>
        <a:lstStyle/>
        <a:p>
          <a:endParaRPr lang="en-US"/>
        </a:p>
      </dgm:t>
    </dgm:pt>
    <dgm:pt modelId="{B6593FA1-8160-405A-A65F-4FC069524071}" type="sibTrans" cxnId="{E2FBB687-154C-46B1-8842-68F0FF8A3C8B}">
      <dgm:prSet/>
      <dgm:spPr/>
      <dgm:t>
        <a:bodyPr/>
        <a:lstStyle/>
        <a:p>
          <a:endParaRPr lang="en-US"/>
        </a:p>
      </dgm:t>
    </dgm:pt>
    <dgm:pt modelId="{B50952F8-F665-43B0-BF91-A45AC97C8DD1}" type="pres">
      <dgm:prSet presAssocID="{CA1FCFDF-7019-4F5D-9CDC-215101B7B851}" presName="linearFlow" presStyleCnt="0">
        <dgm:presLayoutVars>
          <dgm:dir/>
          <dgm:animLvl val="lvl"/>
          <dgm:resizeHandles val="exact"/>
        </dgm:presLayoutVars>
      </dgm:prSet>
      <dgm:spPr/>
    </dgm:pt>
    <dgm:pt modelId="{7784F900-F4EA-453B-9079-CDA206A2CC3D}" type="pres">
      <dgm:prSet presAssocID="{AA0F078A-07B2-4527-AC8F-655116E92F54}" presName="composite" presStyleCnt="0"/>
      <dgm:spPr/>
    </dgm:pt>
    <dgm:pt modelId="{847E11F3-6EDB-41F5-97B0-F5BB585FC6A5}" type="pres">
      <dgm:prSet presAssocID="{AA0F078A-07B2-4527-AC8F-655116E92F54}" presName="parTx" presStyleLbl="node1" presStyleIdx="0" presStyleCnt="4">
        <dgm:presLayoutVars>
          <dgm:chMax val="0"/>
          <dgm:chPref val="0"/>
          <dgm:bulletEnabled val="1"/>
        </dgm:presLayoutVars>
      </dgm:prSet>
      <dgm:spPr/>
    </dgm:pt>
    <dgm:pt modelId="{7D91AD47-6802-4BCA-AD59-058580F3608B}" type="pres">
      <dgm:prSet presAssocID="{AA0F078A-07B2-4527-AC8F-655116E92F54}" presName="parSh" presStyleLbl="node1" presStyleIdx="0" presStyleCnt="4"/>
      <dgm:spPr/>
    </dgm:pt>
    <dgm:pt modelId="{C2BB2010-D958-45A6-8C20-471F38CDABCD}" type="pres">
      <dgm:prSet presAssocID="{AA0F078A-07B2-4527-AC8F-655116E92F54}" presName="desTx" presStyleLbl="fgAcc1" presStyleIdx="0" presStyleCnt="4">
        <dgm:presLayoutVars>
          <dgm:bulletEnabled val="1"/>
        </dgm:presLayoutVars>
      </dgm:prSet>
      <dgm:spPr/>
    </dgm:pt>
    <dgm:pt modelId="{709A9F76-A199-487A-8CF7-0714DFA95D90}" type="pres">
      <dgm:prSet presAssocID="{E8241742-575B-48D0-97F0-ACC512B290AA}" presName="sibTrans" presStyleLbl="sibTrans2D1" presStyleIdx="0" presStyleCnt="3"/>
      <dgm:spPr/>
    </dgm:pt>
    <dgm:pt modelId="{8CAC9528-94BF-4898-835D-D67507783CB3}" type="pres">
      <dgm:prSet presAssocID="{E8241742-575B-48D0-97F0-ACC512B290AA}" presName="connTx" presStyleLbl="sibTrans2D1" presStyleIdx="0" presStyleCnt="3"/>
      <dgm:spPr/>
    </dgm:pt>
    <dgm:pt modelId="{1F6D3868-62AD-4583-ABE7-2F4A07D37D23}" type="pres">
      <dgm:prSet presAssocID="{3EC46C03-B227-4485-B792-063CE5A7AF43}" presName="composite" presStyleCnt="0"/>
      <dgm:spPr/>
    </dgm:pt>
    <dgm:pt modelId="{09A7034F-6399-4811-BB06-EADFA6E05577}" type="pres">
      <dgm:prSet presAssocID="{3EC46C03-B227-4485-B792-063CE5A7AF43}" presName="parTx" presStyleLbl="node1" presStyleIdx="0" presStyleCnt="4">
        <dgm:presLayoutVars>
          <dgm:chMax val="0"/>
          <dgm:chPref val="0"/>
          <dgm:bulletEnabled val="1"/>
        </dgm:presLayoutVars>
      </dgm:prSet>
      <dgm:spPr/>
    </dgm:pt>
    <dgm:pt modelId="{B1BC577C-007C-4DB0-9DB1-A7C87F807155}" type="pres">
      <dgm:prSet presAssocID="{3EC46C03-B227-4485-B792-063CE5A7AF43}" presName="parSh" presStyleLbl="node1" presStyleIdx="1" presStyleCnt="4"/>
      <dgm:spPr/>
    </dgm:pt>
    <dgm:pt modelId="{93073C53-72D3-47AB-98E5-EC5273BB62A6}" type="pres">
      <dgm:prSet presAssocID="{3EC46C03-B227-4485-B792-063CE5A7AF43}" presName="desTx" presStyleLbl="fgAcc1" presStyleIdx="1" presStyleCnt="4" custScaleY="94496">
        <dgm:presLayoutVars>
          <dgm:bulletEnabled val="1"/>
        </dgm:presLayoutVars>
      </dgm:prSet>
      <dgm:spPr/>
    </dgm:pt>
    <dgm:pt modelId="{CEEBD6F8-DAAA-4BFD-86CD-DCEDCD55840A}" type="pres">
      <dgm:prSet presAssocID="{B56CD287-FE87-4D14-B93A-253E8EBCE9AF}" presName="sibTrans" presStyleLbl="sibTrans2D1" presStyleIdx="1" presStyleCnt="3" custLinFactNeighborX="0" custLinFactNeighborY="707"/>
      <dgm:spPr/>
    </dgm:pt>
    <dgm:pt modelId="{3CD29EFB-E3A6-465F-99D7-363F5380963F}" type="pres">
      <dgm:prSet presAssocID="{B56CD287-FE87-4D14-B93A-253E8EBCE9AF}" presName="connTx" presStyleLbl="sibTrans2D1" presStyleIdx="1" presStyleCnt="3"/>
      <dgm:spPr/>
    </dgm:pt>
    <dgm:pt modelId="{33C54AC7-1688-4F33-ABEB-CD36AFA9D506}" type="pres">
      <dgm:prSet presAssocID="{A24AE6F6-AA82-4A82-9092-80EBC506BE02}" presName="composite" presStyleCnt="0"/>
      <dgm:spPr/>
    </dgm:pt>
    <dgm:pt modelId="{47FD56F3-7A58-41FC-9E39-97A672FB18C4}" type="pres">
      <dgm:prSet presAssocID="{A24AE6F6-AA82-4A82-9092-80EBC506BE02}" presName="parTx" presStyleLbl="node1" presStyleIdx="1" presStyleCnt="4">
        <dgm:presLayoutVars>
          <dgm:chMax val="0"/>
          <dgm:chPref val="0"/>
          <dgm:bulletEnabled val="1"/>
        </dgm:presLayoutVars>
      </dgm:prSet>
      <dgm:spPr/>
    </dgm:pt>
    <dgm:pt modelId="{64637B3E-0A92-43F0-BF54-E384A0B44254}" type="pres">
      <dgm:prSet presAssocID="{A24AE6F6-AA82-4A82-9092-80EBC506BE02}" presName="parSh" presStyleLbl="node1" presStyleIdx="2" presStyleCnt="4"/>
      <dgm:spPr/>
    </dgm:pt>
    <dgm:pt modelId="{BB8301DC-051F-4803-9981-05C5367D419D}" type="pres">
      <dgm:prSet presAssocID="{A24AE6F6-AA82-4A82-9092-80EBC506BE02}" presName="desTx" presStyleLbl="fgAcc1" presStyleIdx="2" presStyleCnt="4">
        <dgm:presLayoutVars>
          <dgm:bulletEnabled val="1"/>
        </dgm:presLayoutVars>
      </dgm:prSet>
      <dgm:spPr/>
    </dgm:pt>
    <dgm:pt modelId="{676CBF5A-38A0-41BF-9507-71B3D6B6BB4A}" type="pres">
      <dgm:prSet presAssocID="{DAE44413-7F3A-48F7-B4B9-DBCCF6139D3A}" presName="sibTrans" presStyleLbl="sibTrans2D1" presStyleIdx="2" presStyleCnt="3"/>
      <dgm:spPr/>
    </dgm:pt>
    <dgm:pt modelId="{886775F5-4763-4F8B-93F5-6BEF1E8BB958}" type="pres">
      <dgm:prSet presAssocID="{DAE44413-7F3A-48F7-B4B9-DBCCF6139D3A}" presName="connTx" presStyleLbl="sibTrans2D1" presStyleIdx="2" presStyleCnt="3"/>
      <dgm:spPr/>
    </dgm:pt>
    <dgm:pt modelId="{C8F6AC21-0AC6-4996-8DAD-34D763E7E32B}" type="pres">
      <dgm:prSet presAssocID="{41281338-3168-45D9-8514-59E47E99E4A9}" presName="composite" presStyleCnt="0"/>
      <dgm:spPr/>
    </dgm:pt>
    <dgm:pt modelId="{7C0F84E4-C6CD-423F-B931-C3A43611FB5F}" type="pres">
      <dgm:prSet presAssocID="{41281338-3168-45D9-8514-59E47E99E4A9}" presName="parTx" presStyleLbl="node1" presStyleIdx="2" presStyleCnt="4">
        <dgm:presLayoutVars>
          <dgm:chMax val="0"/>
          <dgm:chPref val="0"/>
          <dgm:bulletEnabled val="1"/>
        </dgm:presLayoutVars>
      </dgm:prSet>
      <dgm:spPr/>
    </dgm:pt>
    <dgm:pt modelId="{3E7B669A-EFDA-43D4-86C2-CE433FFD861F}" type="pres">
      <dgm:prSet presAssocID="{41281338-3168-45D9-8514-59E47E99E4A9}" presName="parSh" presStyleLbl="node1" presStyleIdx="3" presStyleCnt="4"/>
      <dgm:spPr/>
    </dgm:pt>
    <dgm:pt modelId="{4E177132-9D22-482A-8351-7495A1360247}" type="pres">
      <dgm:prSet presAssocID="{41281338-3168-45D9-8514-59E47E99E4A9}" presName="desTx" presStyleLbl="fgAcc1" presStyleIdx="3" presStyleCnt="4">
        <dgm:presLayoutVars>
          <dgm:bulletEnabled val="1"/>
        </dgm:presLayoutVars>
      </dgm:prSet>
      <dgm:spPr/>
    </dgm:pt>
  </dgm:ptLst>
  <dgm:cxnLst>
    <dgm:cxn modelId="{F9224B07-E34A-480E-A2E6-EC74DD6865A6}" srcId="{CA1FCFDF-7019-4F5D-9CDC-215101B7B851}" destId="{41281338-3168-45D9-8514-59E47E99E4A9}" srcOrd="3" destOrd="0" parTransId="{52CFBAC7-525F-473B-BBCE-37FB6377E074}" sibTransId="{5EAE749C-CDAC-4DDC-9CFE-86972C5EA905}"/>
    <dgm:cxn modelId="{01841B1A-F2E8-4C47-AD79-B332CA27BF30}" srcId="{CA1FCFDF-7019-4F5D-9CDC-215101B7B851}" destId="{3EC46C03-B227-4485-B792-063CE5A7AF43}" srcOrd="1" destOrd="0" parTransId="{7FD8948E-35E7-4E20-963C-037E7051B758}" sibTransId="{B56CD287-FE87-4D14-B93A-253E8EBCE9AF}"/>
    <dgm:cxn modelId="{CCF8291A-72A3-4854-B00A-808365B08C26}" srcId="{3EC46C03-B227-4485-B792-063CE5A7AF43}" destId="{1D689A77-884D-4A0F-9570-35BE21881440}" srcOrd="1" destOrd="0" parTransId="{AED033A3-F20F-4CF5-ADFD-D64851A9DE7F}" sibTransId="{E1F24A0F-B533-442B-A9C8-AE623885EB85}"/>
    <dgm:cxn modelId="{6CDD031B-99E8-4A89-A16A-F35B54EB8EFE}" type="presOf" srcId="{A24AE6F6-AA82-4A82-9092-80EBC506BE02}" destId="{47FD56F3-7A58-41FC-9E39-97A672FB18C4}" srcOrd="0" destOrd="0" presId="urn:microsoft.com/office/officeart/2005/8/layout/process3"/>
    <dgm:cxn modelId="{B00EB320-FADC-4D88-903E-428300560D93}" type="presOf" srcId="{AA0F078A-07B2-4527-AC8F-655116E92F54}" destId="{847E11F3-6EDB-41F5-97B0-F5BB585FC6A5}" srcOrd="0" destOrd="0" presId="urn:microsoft.com/office/officeart/2005/8/layout/process3"/>
    <dgm:cxn modelId="{0E5DA029-4303-4E33-93A4-0128868FBA54}" type="presOf" srcId="{F1F82044-923E-4C61-BAD0-3E5634864922}" destId="{93073C53-72D3-47AB-98E5-EC5273BB62A6}" srcOrd="0" destOrd="0" presId="urn:microsoft.com/office/officeart/2005/8/layout/process3"/>
    <dgm:cxn modelId="{962AE235-F0BC-4CB2-B15F-02D476527DFF}" type="presOf" srcId="{B56CD287-FE87-4D14-B93A-253E8EBCE9AF}" destId="{CEEBD6F8-DAAA-4BFD-86CD-DCEDCD55840A}" srcOrd="0" destOrd="0" presId="urn:microsoft.com/office/officeart/2005/8/layout/process3"/>
    <dgm:cxn modelId="{EB86793A-D613-4ABD-B395-36993378039B}" srcId="{41281338-3168-45D9-8514-59E47E99E4A9}" destId="{2FC779B8-93E7-4C0B-A521-7E54A9DD6730}" srcOrd="0" destOrd="0" parTransId="{F8ADDD0A-175E-4416-8CAB-F7548C4F506A}" sibTransId="{AF5E0343-7329-4B78-8100-11515D22EB70}"/>
    <dgm:cxn modelId="{59423A3B-02B6-4ADF-9134-12EA4B1DBE20}" type="presOf" srcId="{2FD45CD5-49EB-401E-B156-6C58785ECFF0}" destId="{C2BB2010-D958-45A6-8C20-471F38CDABCD}" srcOrd="0" destOrd="0" presId="urn:microsoft.com/office/officeart/2005/8/layout/process3"/>
    <dgm:cxn modelId="{C923F851-018A-4945-96E0-C0537CB3D5FC}" type="presOf" srcId="{E8241742-575B-48D0-97F0-ACC512B290AA}" destId="{8CAC9528-94BF-4898-835D-D67507783CB3}" srcOrd="1" destOrd="0" presId="urn:microsoft.com/office/officeart/2005/8/layout/process3"/>
    <dgm:cxn modelId="{A6D36454-9BA6-48E0-9310-1855D7C448D2}" type="presOf" srcId="{DAE44413-7F3A-48F7-B4B9-DBCCF6139D3A}" destId="{886775F5-4763-4F8B-93F5-6BEF1E8BB958}" srcOrd="1" destOrd="0" presId="urn:microsoft.com/office/officeart/2005/8/layout/process3"/>
    <dgm:cxn modelId="{17EACE5A-C8BE-4F3F-BFE1-46FD310506E0}" type="presOf" srcId="{3EC46C03-B227-4485-B792-063CE5A7AF43}" destId="{B1BC577C-007C-4DB0-9DB1-A7C87F807155}" srcOrd="1" destOrd="0" presId="urn:microsoft.com/office/officeart/2005/8/layout/process3"/>
    <dgm:cxn modelId="{1BFD775D-E116-4EAD-AB17-D459193B0B9B}" type="presOf" srcId="{1D689A77-884D-4A0F-9570-35BE21881440}" destId="{93073C53-72D3-47AB-98E5-EC5273BB62A6}" srcOrd="0" destOrd="1" presId="urn:microsoft.com/office/officeart/2005/8/layout/process3"/>
    <dgm:cxn modelId="{AAB0F35D-5D71-463A-A72D-C8490C97B22B}" srcId="{AA0F078A-07B2-4527-AC8F-655116E92F54}" destId="{2FD45CD5-49EB-401E-B156-6C58785ECFF0}" srcOrd="0" destOrd="0" parTransId="{D752B198-2CC8-4B8C-A422-60F35E916FD7}" sibTransId="{B616C575-AF8C-48D9-AF13-6CCE385B521F}"/>
    <dgm:cxn modelId="{9AFA2C6A-FEC2-45A0-952E-E84D8EA31D2D}" srcId="{AA0F078A-07B2-4527-AC8F-655116E92F54}" destId="{B832FF06-5A8C-424A-BA39-884A9B8CFFFF}" srcOrd="1" destOrd="0" parTransId="{FE3CE911-9619-4C3A-84CB-ADD74E1A7BD4}" sibTransId="{4F038140-CE35-4329-8F1B-F7681E965653}"/>
    <dgm:cxn modelId="{BA060173-2D57-4279-A236-C239F09AEC48}" type="presOf" srcId="{B56CD287-FE87-4D14-B93A-253E8EBCE9AF}" destId="{3CD29EFB-E3A6-465F-99D7-363F5380963F}" srcOrd="1" destOrd="0" presId="urn:microsoft.com/office/officeart/2005/8/layout/process3"/>
    <dgm:cxn modelId="{E9851B7A-F137-4CBB-9877-228951E38BAA}" srcId="{3EC46C03-B227-4485-B792-063CE5A7AF43}" destId="{F1F82044-923E-4C61-BAD0-3E5634864922}" srcOrd="0" destOrd="0" parTransId="{E031960B-75B8-4FFB-B736-D1B8D3D7FEC6}" sibTransId="{6F23A084-DA4A-4384-8B43-001457B9B282}"/>
    <dgm:cxn modelId="{4691C881-18C9-4F3E-8761-709643B135E7}" type="presOf" srcId="{41281338-3168-45D9-8514-59E47E99E4A9}" destId="{3E7B669A-EFDA-43D4-86C2-CE433FFD861F}" srcOrd="1" destOrd="0" presId="urn:microsoft.com/office/officeart/2005/8/layout/process3"/>
    <dgm:cxn modelId="{69C53786-5B59-4455-9258-AD07E44D74DA}" type="presOf" srcId="{AA0F078A-07B2-4527-AC8F-655116E92F54}" destId="{7D91AD47-6802-4BCA-AD59-058580F3608B}" srcOrd="1" destOrd="0" presId="urn:microsoft.com/office/officeart/2005/8/layout/process3"/>
    <dgm:cxn modelId="{E2FBB687-154C-46B1-8842-68F0FF8A3C8B}" srcId="{3EC46C03-B227-4485-B792-063CE5A7AF43}" destId="{2B6EBD56-84A3-47F2-B64A-435C9E3EE96B}" srcOrd="2" destOrd="0" parTransId="{E57A1113-369D-4943-837A-322ABF2E6559}" sibTransId="{B6593FA1-8160-405A-A65F-4FC069524071}"/>
    <dgm:cxn modelId="{4424EF96-CC4E-4C85-9A2D-B4F5BF1D9E8D}" type="presOf" srcId="{B832FF06-5A8C-424A-BA39-884A9B8CFFFF}" destId="{C2BB2010-D958-45A6-8C20-471F38CDABCD}" srcOrd="0" destOrd="1" presId="urn:microsoft.com/office/officeart/2005/8/layout/process3"/>
    <dgm:cxn modelId="{84D17D9E-9714-4A74-BC3E-602E47F4D00B}" srcId="{41281338-3168-45D9-8514-59E47E99E4A9}" destId="{03A92D37-A153-4B1C-9BA6-33FEADD424DF}" srcOrd="1" destOrd="0" parTransId="{15EE151D-731D-42CE-BAFD-AB3A84DC8368}" sibTransId="{BF92CA66-360C-4E3C-8CE7-746E75BE15EF}"/>
    <dgm:cxn modelId="{684412A0-77F9-4AF3-9D3C-B7FE10AAAF4F}" srcId="{A24AE6F6-AA82-4A82-9092-80EBC506BE02}" destId="{2D72AB29-E6E1-4328-A7DC-EE3F943C2BD0}" srcOrd="0" destOrd="0" parTransId="{38A41017-0409-474E-BC35-D51F78B7C7CF}" sibTransId="{D72A9421-573C-4947-BD31-B02D4F0ED700}"/>
    <dgm:cxn modelId="{0CE457A7-7204-4C20-BC0D-C78FA2517684}" srcId="{CA1FCFDF-7019-4F5D-9CDC-215101B7B851}" destId="{AA0F078A-07B2-4527-AC8F-655116E92F54}" srcOrd="0" destOrd="0" parTransId="{73D0DA4C-FB87-48C7-A42C-77222780DFD7}" sibTransId="{E8241742-575B-48D0-97F0-ACC512B290AA}"/>
    <dgm:cxn modelId="{7ABA85A8-DB7B-44F6-BFB9-CE5CD80936A0}" type="presOf" srcId="{DAE44413-7F3A-48F7-B4B9-DBCCF6139D3A}" destId="{676CBF5A-38A0-41BF-9507-71B3D6B6BB4A}" srcOrd="0" destOrd="0" presId="urn:microsoft.com/office/officeart/2005/8/layout/process3"/>
    <dgm:cxn modelId="{5E9736B6-30CC-422B-93BE-7EAD1C8975DB}" type="presOf" srcId="{41281338-3168-45D9-8514-59E47E99E4A9}" destId="{7C0F84E4-C6CD-423F-B931-C3A43611FB5F}" srcOrd="0" destOrd="0" presId="urn:microsoft.com/office/officeart/2005/8/layout/process3"/>
    <dgm:cxn modelId="{E01975B9-9FB5-472F-983E-26F065936726}" type="presOf" srcId="{E8241742-575B-48D0-97F0-ACC512B290AA}" destId="{709A9F76-A199-487A-8CF7-0714DFA95D90}" srcOrd="0" destOrd="0" presId="urn:microsoft.com/office/officeart/2005/8/layout/process3"/>
    <dgm:cxn modelId="{F9B86EBE-4FB3-4834-9DF5-D4964C567888}" type="presOf" srcId="{2FC779B8-93E7-4C0B-A521-7E54A9DD6730}" destId="{4E177132-9D22-482A-8351-7495A1360247}" srcOrd="0" destOrd="0" presId="urn:microsoft.com/office/officeart/2005/8/layout/process3"/>
    <dgm:cxn modelId="{FD4B17C1-6D8E-49E9-99D2-8F24042EACA9}" type="presOf" srcId="{3EC46C03-B227-4485-B792-063CE5A7AF43}" destId="{09A7034F-6399-4811-BB06-EADFA6E05577}" srcOrd="0" destOrd="0" presId="urn:microsoft.com/office/officeart/2005/8/layout/process3"/>
    <dgm:cxn modelId="{0C53DBC5-58AB-4DD4-AE55-274BB7C5E48F}" type="presOf" srcId="{A24AE6F6-AA82-4A82-9092-80EBC506BE02}" destId="{64637B3E-0A92-43F0-BF54-E384A0B44254}" srcOrd="1" destOrd="0" presId="urn:microsoft.com/office/officeart/2005/8/layout/process3"/>
    <dgm:cxn modelId="{926D0FCD-EF27-41DF-B33D-85E14D29C8C1}" srcId="{CA1FCFDF-7019-4F5D-9CDC-215101B7B851}" destId="{A24AE6F6-AA82-4A82-9092-80EBC506BE02}" srcOrd="2" destOrd="0" parTransId="{83725474-7D3E-479B-9F1A-854D73D1C521}" sibTransId="{DAE44413-7F3A-48F7-B4B9-DBCCF6139D3A}"/>
    <dgm:cxn modelId="{262132DA-3561-424F-8E0E-2E199B01B85F}" type="presOf" srcId="{2D72AB29-E6E1-4328-A7DC-EE3F943C2BD0}" destId="{BB8301DC-051F-4803-9981-05C5367D419D}" srcOrd="0" destOrd="0" presId="urn:microsoft.com/office/officeart/2005/8/layout/process3"/>
    <dgm:cxn modelId="{52F973DC-D467-4BA3-9D38-70EA374838DE}" type="presOf" srcId="{2B6EBD56-84A3-47F2-B64A-435C9E3EE96B}" destId="{93073C53-72D3-47AB-98E5-EC5273BB62A6}" srcOrd="0" destOrd="2" presId="urn:microsoft.com/office/officeart/2005/8/layout/process3"/>
    <dgm:cxn modelId="{F8AA56E1-F31C-4B53-B9CD-847871428AE2}" type="presOf" srcId="{CA1FCFDF-7019-4F5D-9CDC-215101B7B851}" destId="{B50952F8-F665-43B0-BF91-A45AC97C8DD1}" srcOrd="0" destOrd="0" presId="urn:microsoft.com/office/officeart/2005/8/layout/process3"/>
    <dgm:cxn modelId="{D0B86BFA-50D0-48A6-AD70-A8ABC61C81EE}" type="presOf" srcId="{03A92D37-A153-4B1C-9BA6-33FEADD424DF}" destId="{4E177132-9D22-482A-8351-7495A1360247}" srcOrd="0" destOrd="1" presId="urn:microsoft.com/office/officeart/2005/8/layout/process3"/>
    <dgm:cxn modelId="{B144C004-B181-4E58-8030-50719D90EA31}" type="presParOf" srcId="{B50952F8-F665-43B0-BF91-A45AC97C8DD1}" destId="{7784F900-F4EA-453B-9079-CDA206A2CC3D}" srcOrd="0" destOrd="0" presId="urn:microsoft.com/office/officeart/2005/8/layout/process3"/>
    <dgm:cxn modelId="{7CE055D0-2EFC-41C4-8C89-8E56C3B96F6D}" type="presParOf" srcId="{7784F900-F4EA-453B-9079-CDA206A2CC3D}" destId="{847E11F3-6EDB-41F5-97B0-F5BB585FC6A5}" srcOrd="0" destOrd="0" presId="urn:microsoft.com/office/officeart/2005/8/layout/process3"/>
    <dgm:cxn modelId="{3616CBF4-0B57-4205-AFB5-A82400CC8F11}" type="presParOf" srcId="{7784F900-F4EA-453B-9079-CDA206A2CC3D}" destId="{7D91AD47-6802-4BCA-AD59-058580F3608B}" srcOrd="1" destOrd="0" presId="urn:microsoft.com/office/officeart/2005/8/layout/process3"/>
    <dgm:cxn modelId="{72AA9B9E-A640-49CE-BF9F-794CA5B390A4}" type="presParOf" srcId="{7784F900-F4EA-453B-9079-CDA206A2CC3D}" destId="{C2BB2010-D958-45A6-8C20-471F38CDABCD}" srcOrd="2" destOrd="0" presId="urn:microsoft.com/office/officeart/2005/8/layout/process3"/>
    <dgm:cxn modelId="{0F1B7B59-C51A-4F13-8026-20087F49988F}" type="presParOf" srcId="{B50952F8-F665-43B0-BF91-A45AC97C8DD1}" destId="{709A9F76-A199-487A-8CF7-0714DFA95D90}" srcOrd="1" destOrd="0" presId="urn:microsoft.com/office/officeart/2005/8/layout/process3"/>
    <dgm:cxn modelId="{2320D434-6B40-4EA2-B761-155DD7F7520E}" type="presParOf" srcId="{709A9F76-A199-487A-8CF7-0714DFA95D90}" destId="{8CAC9528-94BF-4898-835D-D67507783CB3}" srcOrd="0" destOrd="0" presId="urn:microsoft.com/office/officeart/2005/8/layout/process3"/>
    <dgm:cxn modelId="{CD0F1B7A-BB46-4B6A-B7E6-B134AEAD0A1E}" type="presParOf" srcId="{B50952F8-F665-43B0-BF91-A45AC97C8DD1}" destId="{1F6D3868-62AD-4583-ABE7-2F4A07D37D23}" srcOrd="2" destOrd="0" presId="urn:microsoft.com/office/officeart/2005/8/layout/process3"/>
    <dgm:cxn modelId="{8E1FFB33-B791-4F2C-81E1-59FD2A07FBB3}" type="presParOf" srcId="{1F6D3868-62AD-4583-ABE7-2F4A07D37D23}" destId="{09A7034F-6399-4811-BB06-EADFA6E05577}" srcOrd="0" destOrd="0" presId="urn:microsoft.com/office/officeart/2005/8/layout/process3"/>
    <dgm:cxn modelId="{8D719C12-9D86-4CA6-B086-628249461B08}" type="presParOf" srcId="{1F6D3868-62AD-4583-ABE7-2F4A07D37D23}" destId="{B1BC577C-007C-4DB0-9DB1-A7C87F807155}" srcOrd="1" destOrd="0" presId="urn:microsoft.com/office/officeart/2005/8/layout/process3"/>
    <dgm:cxn modelId="{CE20312E-66D7-4B1F-AA81-9E5F46E383B0}" type="presParOf" srcId="{1F6D3868-62AD-4583-ABE7-2F4A07D37D23}" destId="{93073C53-72D3-47AB-98E5-EC5273BB62A6}" srcOrd="2" destOrd="0" presId="urn:microsoft.com/office/officeart/2005/8/layout/process3"/>
    <dgm:cxn modelId="{CADD641B-2365-4EF2-9E10-46ECAD1ADA91}" type="presParOf" srcId="{B50952F8-F665-43B0-BF91-A45AC97C8DD1}" destId="{CEEBD6F8-DAAA-4BFD-86CD-DCEDCD55840A}" srcOrd="3" destOrd="0" presId="urn:microsoft.com/office/officeart/2005/8/layout/process3"/>
    <dgm:cxn modelId="{A268CD7E-CEC4-4020-AB41-84E2DA7EC7AC}" type="presParOf" srcId="{CEEBD6F8-DAAA-4BFD-86CD-DCEDCD55840A}" destId="{3CD29EFB-E3A6-465F-99D7-363F5380963F}" srcOrd="0" destOrd="0" presId="urn:microsoft.com/office/officeart/2005/8/layout/process3"/>
    <dgm:cxn modelId="{E97E9DD0-6654-4F99-B1DB-E57EE5AEDB70}" type="presParOf" srcId="{B50952F8-F665-43B0-BF91-A45AC97C8DD1}" destId="{33C54AC7-1688-4F33-ABEB-CD36AFA9D506}" srcOrd="4" destOrd="0" presId="urn:microsoft.com/office/officeart/2005/8/layout/process3"/>
    <dgm:cxn modelId="{CFA13ABE-CA7D-45AE-9429-8BD2A2A2DFEF}" type="presParOf" srcId="{33C54AC7-1688-4F33-ABEB-CD36AFA9D506}" destId="{47FD56F3-7A58-41FC-9E39-97A672FB18C4}" srcOrd="0" destOrd="0" presId="urn:microsoft.com/office/officeart/2005/8/layout/process3"/>
    <dgm:cxn modelId="{1423D623-5A36-4C8A-8946-1015C2B36685}" type="presParOf" srcId="{33C54AC7-1688-4F33-ABEB-CD36AFA9D506}" destId="{64637B3E-0A92-43F0-BF54-E384A0B44254}" srcOrd="1" destOrd="0" presId="urn:microsoft.com/office/officeart/2005/8/layout/process3"/>
    <dgm:cxn modelId="{098E0D07-9E82-47B7-8079-9015BBAA18AE}" type="presParOf" srcId="{33C54AC7-1688-4F33-ABEB-CD36AFA9D506}" destId="{BB8301DC-051F-4803-9981-05C5367D419D}" srcOrd="2" destOrd="0" presId="urn:microsoft.com/office/officeart/2005/8/layout/process3"/>
    <dgm:cxn modelId="{D6108C72-05BF-481F-ABC1-8D4732E2B026}" type="presParOf" srcId="{B50952F8-F665-43B0-BF91-A45AC97C8DD1}" destId="{676CBF5A-38A0-41BF-9507-71B3D6B6BB4A}" srcOrd="5" destOrd="0" presId="urn:microsoft.com/office/officeart/2005/8/layout/process3"/>
    <dgm:cxn modelId="{F529A57B-8D57-4FAA-A3B0-EE707883747D}" type="presParOf" srcId="{676CBF5A-38A0-41BF-9507-71B3D6B6BB4A}" destId="{886775F5-4763-4F8B-93F5-6BEF1E8BB958}" srcOrd="0" destOrd="0" presId="urn:microsoft.com/office/officeart/2005/8/layout/process3"/>
    <dgm:cxn modelId="{11B963B7-5DC3-4212-B441-205842396109}" type="presParOf" srcId="{B50952F8-F665-43B0-BF91-A45AC97C8DD1}" destId="{C8F6AC21-0AC6-4996-8DAD-34D763E7E32B}" srcOrd="6" destOrd="0" presId="urn:microsoft.com/office/officeart/2005/8/layout/process3"/>
    <dgm:cxn modelId="{55A6751A-DA07-4E20-8F25-16D822A06573}" type="presParOf" srcId="{C8F6AC21-0AC6-4996-8DAD-34D763E7E32B}" destId="{7C0F84E4-C6CD-423F-B931-C3A43611FB5F}" srcOrd="0" destOrd="0" presId="urn:microsoft.com/office/officeart/2005/8/layout/process3"/>
    <dgm:cxn modelId="{62108D62-26EA-4B3A-A155-67C31AB11F03}" type="presParOf" srcId="{C8F6AC21-0AC6-4996-8DAD-34D763E7E32B}" destId="{3E7B669A-EFDA-43D4-86C2-CE433FFD861F}" srcOrd="1" destOrd="0" presId="urn:microsoft.com/office/officeart/2005/8/layout/process3"/>
    <dgm:cxn modelId="{4531E7AD-C619-4A63-BA39-600EEC2A38D9}" type="presParOf" srcId="{C8F6AC21-0AC6-4996-8DAD-34D763E7E32B}" destId="{4E177132-9D22-482A-8351-7495A136024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1AD47-6802-4BCA-AD59-058580F3608B}">
      <dsp:nvSpPr>
        <dsp:cNvPr id="0" name=""/>
        <dsp:cNvSpPr/>
      </dsp:nvSpPr>
      <dsp:spPr>
        <a:xfrm>
          <a:off x="1388" y="3103"/>
          <a:ext cx="1745163" cy="15551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Times New Roman"/>
              <a:cs typeface="Times New Roman"/>
            </a:rPr>
            <a:t>Quarter 1</a:t>
          </a:r>
        </a:p>
        <a:p>
          <a:pPr marL="0" lvl="0" indent="0" algn="l" defTabSz="711200">
            <a:lnSpc>
              <a:spcPct val="90000"/>
            </a:lnSpc>
            <a:spcBef>
              <a:spcPct val="0"/>
            </a:spcBef>
            <a:spcAft>
              <a:spcPct val="35000"/>
            </a:spcAft>
            <a:buNone/>
          </a:pPr>
          <a:r>
            <a:rPr lang="en-US" sz="1400" kern="1200">
              <a:latin typeface="Times New Roman"/>
              <a:cs typeface="Times New Roman"/>
            </a:rPr>
            <a:t>Jan to March</a:t>
          </a:r>
        </a:p>
      </dsp:txBody>
      <dsp:txXfrm>
        <a:off x="1388" y="3103"/>
        <a:ext cx="1745163" cy="698065"/>
      </dsp:txXfrm>
    </dsp:sp>
    <dsp:sp modelId="{C2BB2010-D958-45A6-8C20-471F38CDABCD}">
      <dsp:nvSpPr>
        <dsp:cNvPr id="0" name=""/>
        <dsp:cNvSpPr/>
      </dsp:nvSpPr>
      <dsp:spPr>
        <a:xfrm>
          <a:off x="358831" y="701168"/>
          <a:ext cx="1745163" cy="2073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Times New Roman"/>
              <a:cs typeface="Times New Roman"/>
            </a:rPr>
            <a:t>Alpha launch Internal test of MVP</a:t>
          </a:r>
        </a:p>
        <a:p>
          <a:pPr marL="171450" lvl="1" indent="-171450" algn="l" defTabSz="711200">
            <a:lnSpc>
              <a:spcPct val="90000"/>
            </a:lnSpc>
            <a:spcBef>
              <a:spcPct val="0"/>
            </a:spcBef>
            <a:spcAft>
              <a:spcPct val="15000"/>
            </a:spcAft>
            <a:buChar char="•"/>
          </a:pPr>
          <a:endParaRPr lang="en-US" sz="1600" kern="1200">
            <a:latin typeface="Times New Roman"/>
            <a:cs typeface="Times New Roman"/>
          </a:endParaRPr>
        </a:p>
      </dsp:txBody>
      <dsp:txXfrm>
        <a:off x="409945" y="752282"/>
        <a:ext cx="1642935" cy="1971372"/>
      </dsp:txXfrm>
    </dsp:sp>
    <dsp:sp modelId="{709A9F76-A199-487A-8CF7-0714DFA95D90}">
      <dsp:nvSpPr>
        <dsp:cNvPr id="0" name=""/>
        <dsp:cNvSpPr/>
      </dsp:nvSpPr>
      <dsp:spPr>
        <a:xfrm rot="34988">
          <a:off x="2011098" y="149316"/>
          <a:ext cx="560897" cy="43449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011101" y="235552"/>
        <a:ext cx="430549" cy="260697"/>
      </dsp:txXfrm>
    </dsp:sp>
    <dsp:sp modelId="{B1BC577C-007C-4DB0-9DB1-A7C87F807155}">
      <dsp:nvSpPr>
        <dsp:cNvPr id="0" name=""/>
        <dsp:cNvSpPr/>
      </dsp:nvSpPr>
      <dsp:spPr>
        <a:xfrm>
          <a:off x="2804794" y="31636"/>
          <a:ext cx="1745163" cy="15551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Times New Roman"/>
              <a:cs typeface="Times New Roman"/>
            </a:rPr>
            <a:t>Quarter 2</a:t>
          </a:r>
        </a:p>
        <a:p>
          <a:pPr marL="0" lvl="0" indent="0" algn="l" defTabSz="711200">
            <a:lnSpc>
              <a:spcPct val="90000"/>
            </a:lnSpc>
            <a:spcBef>
              <a:spcPct val="0"/>
            </a:spcBef>
            <a:spcAft>
              <a:spcPct val="35000"/>
            </a:spcAft>
            <a:buNone/>
          </a:pPr>
          <a:r>
            <a:rPr lang="en-US" sz="1500" kern="1200">
              <a:latin typeface="Times New Roman"/>
              <a:cs typeface="Times New Roman"/>
            </a:rPr>
            <a:t>April-May</a:t>
          </a:r>
        </a:p>
      </dsp:txBody>
      <dsp:txXfrm>
        <a:off x="2804794" y="31636"/>
        <a:ext cx="1745163" cy="698065"/>
      </dsp:txXfrm>
    </dsp:sp>
    <dsp:sp modelId="{93073C53-72D3-47AB-98E5-EC5273BB62A6}">
      <dsp:nvSpPr>
        <dsp:cNvPr id="0" name=""/>
        <dsp:cNvSpPr/>
      </dsp:nvSpPr>
      <dsp:spPr>
        <a:xfrm>
          <a:off x="3162237" y="786766"/>
          <a:ext cx="1745163" cy="1959469"/>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Times New Roman"/>
              <a:cs typeface="Times New Roman"/>
            </a:rPr>
            <a:t>Beta launch: for selected elders and children</a:t>
          </a:r>
        </a:p>
        <a:p>
          <a:pPr marL="171450" lvl="1" indent="-171450" algn="l" defTabSz="711200">
            <a:lnSpc>
              <a:spcPct val="90000"/>
            </a:lnSpc>
            <a:spcBef>
              <a:spcPct val="0"/>
            </a:spcBef>
            <a:spcAft>
              <a:spcPct val="15000"/>
            </a:spcAft>
            <a:buChar char="•"/>
          </a:pPr>
          <a:endParaRPr lang="en-US" sz="1600" kern="1200">
            <a:latin typeface="Times New Roman"/>
            <a:cs typeface="Times New Roman"/>
          </a:endParaRPr>
        </a:p>
        <a:p>
          <a:pPr marL="285750" lvl="1" indent="-285750" algn="l" defTabSz="1600200" rtl="0">
            <a:lnSpc>
              <a:spcPct val="90000"/>
            </a:lnSpc>
            <a:spcBef>
              <a:spcPct val="0"/>
            </a:spcBef>
            <a:spcAft>
              <a:spcPct val="15000"/>
            </a:spcAft>
            <a:buChar char="•"/>
          </a:pPr>
          <a:endParaRPr lang="en-US" sz="3600" kern="1200">
            <a:latin typeface="Times New Roman"/>
            <a:cs typeface="Times New Roman"/>
          </a:endParaRPr>
        </a:p>
      </dsp:txBody>
      <dsp:txXfrm>
        <a:off x="3213351" y="837880"/>
        <a:ext cx="1642935" cy="1857241"/>
      </dsp:txXfrm>
    </dsp:sp>
    <dsp:sp modelId="{CEEBD6F8-DAAA-4BFD-86CD-DCEDCD55840A}">
      <dsp:nvSpPr>
        <dsp:cNvPr id="0" name=""/>
        <dsp:cNvSpPr/>
      </dsp:nvSpPr>
      <dsp:spPr>
        <a:xfrm rot="21565012">
          <a:off x="4814503" y="152065"/>
          <a:ext cx="560897" cy="43449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814506" y="239627"/>
        <a:ext cx="430549" cy="260697"/>
      </dsp:txXfrm>
    </dsp:sp>
    <dsp:sp modelId="{64637B3E-0A92-43F0-BF54-E384A0B44254}">
      <dsp:nvSpPr>
        <dsp:cNvPr id="0" name=""/>
        <dsp:cNvSpPr/>
      </dsp:nvSpPr>
      <dsp:spPr>
        <a:xfrm>
          <a:off x="5608199" y="3103"/>
          <a:ext cx="1745163" cy="15551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Times New Roman"/>
              <a:cs typeface="Times New Roman"/>
            </a:rPr>
            <a:t>Quarter 3</a:t>
          </a:r>
        </a:p>
        <a:p>
          <a:pPr marL="0" lvl="0" indent="0" algn="l" defTabSz="711200" rtl="0">
            <a:lnSpc>
              <a:spcPct val="90000"/>
            </a:lnSpc>
            <a:spcBef>
              <a:spcPct val="0"/>
            </a:spcBef>
            <a:spcAft>
              <a:spcPct val="35000"/>
            </a:spcAft>
            <a:buNone/>
          </a:pPr>
          <a:r>
            <a:rPr lang="en-US" sz="1600" kern="1200">
              <a:latin typeface="Times New Roman"/>
              <a:cs typeface="Times New Roman"/>
            </a:rPr>
            <a:t>June </a:t>
          </a:r>
        </a:p>
      </dsp:txBody>
      <dsp:txXfrm>
        <a:off x="5608199" y="3103"/>
        <a:ext cx="1745163" cy="698065"/>
      </dsp:txXfrm>
    </dsp:sp>
    <dsp:sp modelId="{BB8301DC-051F-4803-9981-05C5367D419D}">
      <dsp:nvSpPr>
        <dsp:cNvPr id="0" name=""/>
        <dsp:cNvSpPr/>
      </dsp:nvSpPr>
      <dsp:spPr>
        <a:xfrm>
          <a:off x="5965642" y="701168"/>
          <a:ext cx="1745163" cy="2073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Times New Roman"/>
              <a:cs typeface="Times New Roman"/>
            </a:rPr>
            <a:t>Fix bugs, analyze metrics</a:t>
          </a:r>
        </a:p>
      </dsp:txBody>
      <dsp:txXfrm>
        <a:off x="6016756" y="752282"/>
        <a:ext cx="1642935" cy="1971372"/>
      </dsp:txXfrm>
    </dsp:sp>
    <dsp:sp modelId="{676CBF5A-38A0-41BF-9507-71B3D6B6BB4A}">
      <dsp:nvSpPr>
        <dsp:cNvPr id="0" name=""/>
        <dsp:cNvSpPr/>
      </dsp:nvSpPr>
      <dsp:spPr>
        <a:xfrm>
          <a:off x="7617923" y="134888"/>
          <a:ext cx="560868" cy="43449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617923" y="221787"/>
        <a:ext cx="430520" cy="260697"/>
      </dsp:txXfrm>
    </dsp:sp>
    <dsp:sp modelId="{3E7B669A-EFDA-43D4-86C2-CE433FFD861F}">
      <dsp:nvSpPr>
        <dsp:cNvPr id="0" name=""/>
        <dsp:cNvSpPr/>
      </dsp:nvSpPr>
      <dsp:spPr>
        <a:xfrm>
          <a:off x="8411604" y="3103"/>
          <a:ext cx="1745163" cy="15551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Times New Roman"/>
              <a:cs typeface="Times New Roman"/>
            </a:rPr>
            <a:t>Quarter 4</a:t>
          </a:r>
        </a:p>
        <a:p>
          <a:pPr marL="0" lvl="0" indent="0" algn="l" defTabSz="711200">
            <a:lnSpc>
              <a:spcPct val="90000"/>
            </a:lnSpc>
            <a:spcBef>
              <a:spcPct val="0"/>
            </a:spcBef>
            <a:spcAft>
              <a:spcPct val="35000"/>
            </a:spcAft>
            <a:buNone/>
          </a:pPr>
          <a:r>
            <a:rPr lang="en-US" sz="1600" kern="1200">
              <a:latin typeface="Times New Roman"/>
              <a:cs typeface="Times New Roman"/>
            </a:rPr>
            <a:t>July-Aug</a:t>
          </a:r>
        </a:p>
      </dsp:txBody>
      <dsp:txXfrm>
        <a:off x="8411604" y="3103"/>
        <a:ext cx="1745163" cy="698065"/>
      </dsp:txXfrm>
    </dsp:sp>
    <dsp:sp modelId="{4E177132-9D22-482A-8351-7495A1360247}">
      <dsp:nvSpPr>
        <dsp:cNvPr id="0" name=""/>
        <dsp:cNvSpPr/>
      </dsp:nvSpPr>
      <dsp:spPr>
        <a:xfrm>
          <a:off x="8769047" y="701168"/>
          <a:ext cx="1745163" cy="2073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Times New Roman"/>
              <a:cs typeface="Times New Roman"/>
            </a:rPr>
            <a:t>Full launch on </a:t>
          </a:r>
          <a:r>
            <a:rPr lang="en-US" sz="1600" kern="1200">
              <a:latin typeface="Times New Roman" panose="02020603050405020304" pitchFamily="18" charset="0"/>
              <a:cs typeface="Times New Roman" panose="02020603050405020304" pitchFamily="18" charset="0"/>
            </a:rPr>
            <a:t>Aug 25 on Chinese Valentines day</a:t>
          </a:r>
        </a:p>
        <a:p>
          <a:pPr marL="171450" lvl="1" indent="-171450" algn="l" defTabSz="711200">
            <a:lnSpc>
              <a:spcPct val="90000"/>
            </a:lnSpc>
            <a:spcBef>
              <a:spcPct val="0"/>
            </a:spcBef>
            <a:spcAft>
              <a:spcPct val="15000"/>
            </a:spcAft>
            <a:buChar char="•"/>
          </a:pPr>
          <a:endParaRPr lang="en-US" sz="1600" kern="1200">
            <a:latin typeface="Times New Roman"/>
            <a:cs typeface="Times New Roman"/>
          </a:endParaRPr>
        </a:p>
      </dsp:txBody>
      <dsp:txXfrm>
        <a:off x="8820161" y="752282"/>
        <a:ext cx="1642935" cy="19713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F83C9-493F-4F4D-92B8-B5FF9DB95F95}" type="datetimeFigureOut">
              <a:rPr lang="en-US"/>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47CF7-1278-48E4-94D4-2894070E6ABC}" type="slidenum">
              <a:rPr lang="en-US"/>
              <a:t>‹#›</a:t>
            </a:fld>
            <a:endParaRPr lang="en-US"/>
          </a:p>
        </p:txBody>
      </p:sp>
    </p:spTree>
    <p:extLst>
      <p:ext uri="{BB962C8B-B14F-4D97-AF65-F5344CB8AC3E}">
        <p14:creationId xmlns:p14="http://schemas.microsoft.com/office/powerpoint/2010/main" val="133114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Times New Roman" panose="02020603050405020304" pitchFamily="18" charset="0"/>
              </a:rPr>
              <a:t>Current solutions include Traditional Match making agencies, local dating TV shows, dating applications and Dating applications specific to elders over 50 years.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Traditional matchmaking agencies are very expensive but are trusted by elders and some applications don't provide a free tier for users to explore the application before using it. Jiayuan.com and Match.com are not specific to elders and don't not cater their needs and interests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Our time is specific to elders over 50 y/o but is limited to United States and Canada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Only the traditional agencies and dating shows provide professional services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The current applications are not easy to use for elders who are not well versed with technology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There are no features available for children to search partners for their parents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 Sunset Love overcomes these limitations by providing a digital, easy to use, affordable and safe solution to elderly over 60 years old to find emotional partners.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Ill pass on to Terry to show our visual story board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E8747CF7-1278-48E4-94D4-2894070E6ABC}" type="slidenum">
              <a:rPr lang="en-US" smtClean="0"/>
              <a:t>3</a:t>
            </a:fld>
            <a:endParaRPr lang="en-US"/>
          </a:p>
        </p:txBody>
      </p:sp>
    </p:spTree>
    <p:extLst>
      <p:ext uri="{BB962C8B-B14F-4D97-AF65-F5344CB8AC3E}">
        <p14:creationId xmlns:p14="http://schemas.microsoft.com/office/powerpoint/2010/main" val="23382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Times New Roman" panose="02020603050405020304" pitchFamily="18" charset="0"/>
              </a:rPr>
              <a:t>We plan to do alpha launch by the end of March. Tests would be conducted internally within our team for our MVP Team would be responsible noting bugs and creating specific tasks to fix those bugs.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Next we plan to do our Beta launch with selected elders and children, we plan  to tie up with matchmaking agencies to encourage their customers to sign up for our app.  Matchmaking agencies will get an opportunity to offer professional services via our app and increase their customer reach.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Next we plan to fix issues , analyze metrics and work on user feedback to increase our conversions.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Finally we plan to launch our application on August 25 on Chinese valentines day during an event in a park in </a:t>
            </a:r>
            <a:r>
              <a:rPr lang="en-US" sz="1800" b="0" i="0">
                <a:solidFill>
                  <a:srgbClr val="333333"/>
                </a:solidFill>
                <a:effectLst/>
                <a:latin typeface="Times New Roman" panose="02020603050405020304" pitchFamily="18" charset="0"/>
              </a:rPr>
              <a:t>Beijing</a:t>
            </a:r>
            <a:r>
              <a:rPr lang="en-US" sz="1800"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Many elders go to parks, to find partners and some parks have dedicated matchmaking corners, so we'll be able to cater huge audience. </a:t>
            </a:r>
            <a:endParaRPr lang="en-US" b="0" i="0">
              <a:solidFill>
                <a:srgbClr val="000000"/>
              </a:solidFill>
              <a:effectLst/>
              <a:latin typeface="Segoe UI" panose="020B0502040204020203" pitchFamily="34" charset="0"/>
            </a:endParaRPr>
          </a:p>
          <a:p>
            <a:pPr algn="l" rtl="0" fontAlgn="base"/>
            <a:r>
              <a:rPr lang="en-US" sz="1800" b="0" i="0">
                <a:solidFill>
                  <a:srgbClr val="FF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Next I pass on to Bobby to introduce our product features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E8747CF7-1278-48E4-94D4-2894070E6ABC}" type="slidenum">
              <a:rPr lang="en-US" smtClean="0"/>
              <a:t>5</a:t>
            </a:fld>
            <a:endParaRPr lang="en-US"/>
          </a:p>
        </p:txBody>
      </p:sp>
    </p:spTree>
    <p:extLst>
      <p:ext uri="{BB962C8B-B14F-4D97-AF65-F5344CB8AC3E}">
        <p14:creationId xmlns:p14="http://schemas.microsoft.com/office/powerpoint/2010/main" val="151583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Times New Roman" panose="02020603050405020304" pitchFamily="18" charset="0"/>
              </a:rPr>
              <a:t>Our </a:t>
            </a:r>
            <a:r>
              <a:rPr lang="en-US" sz="1800" b="0" i="0" err="1">
                <a:solidFill>
                  <a:srgbClr val="000000"/>
                </a:solidFill>
                <a:effectLst/>
                <a:latin typeface="Times New Roman" panose="02020603050405020304" pitchFamily="18" charset="0"/>
              </a:rPr>
              <a:t>northstar</a:t>
            </a:r>
            <a:r>
              <a:rPr lang="en-US" sz="1800" b="0" i="0">
                <a:solidFill>
                  <a:srgbClr val="000000"/>
                </a:solidFill>
                <a:effectLst/>
                <a:latin typeface="Times New Roman" panose="02020603050405020304" pitchFamily="18" charset="0"/>
              </a:rPr>
              <a:t> metric is the number of people who have found their emotional partners.  Dependent metrics for calculation are Number of dates arranged and</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conversations that turned into dates and the dates arranged by dating experts and eventually if they have accepted their partners.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Our next key metric is Number of </a:t>
            </a:r>
            <a:r>
              <a:rPr lang="en-US" sz="1800" b="0" i="0" err="1">
                <a:solidFill>
                  <a:srgbClr val="000000"/>
                </a:solidFill>
                <a:effectLst/>
                <a:latin typeface="Times New Roman" panose="02020603050405020304" pitchFamily="18" charset="0"/>
              </a:rPr>
              <a:t>childrens</a:t>
            </a:r>
            <a:r>
              <a:rPr lang="en-US" sz="1800" b="0" i="0">
                <a:solidFill>
                  <a:srgbClr val="000000"/>
                </a:solidFill>
                <a:effectLst/>
                <a:latin typeface="Times New Roman" panose="02020603050405020304" pitchFamily="18" charset="0"/>
              </a:rPr>
              <a:t> profiles linked to parents profile with this we’ll come to know children are actually able to find partners for their parent which eventually turn to dates</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 Additional metrics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Number of user downloads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Number of unique visits per day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Average time spent by users per day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Number of messages sent/received per day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Number of people subscribing to premium membership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Number of people opting for professional services </a:t>
            </a:r>
            <a:endParaRPr lang="en-US" b="0" i="0">
              <a:solidFill>
                <a:srgbClr val="000000"/>
              </a:solidFill>
              <a:effectLst/>
              <a:latin typeface="Segoe UI" panose="020B0502040204020203" pitchFamily="34" charset="0"/>
            </a:endParaRPr>
          </a:p>
          <a:p>
            <a:pPr algn="l" rtl="0" fontAlgn="base"/>
            <a:r>
              <a:rPr lang="en-US" sz="1800" b="0" i="0">
                <a:solidFill>
                  <a:srgbClr val="FF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Times New Roman" panose="02020603050405020304" pitchFamily="18" charset="0"/>
              </a:rPr>
              <a:t>Ill pass on to Garry to talk about operational costs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E8747CF7-1278-48E4-94D4-2894070E6ABC}" type="slidenum">
              <a:rPr lang="en-US" smtClean="0"/>
              <a:t>8</a:t>
            </a:fld>
            <a:endParaRPr lang="en-US"/>
          </a:p>
        </p:txBody>
      </p:sp>
    </p:spTree>
    <p:extLst>
      <p:ext uri="{BB962C8B-B14F-4D97-AF65-F5344CB8AC3E}">
        <p14:creationId xmlns:p14="http://schemas.microsoft.com/office/powerpoint/2010/main" val="264520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r>
              <a:rPr lang="en-US"/>
              <a:t>Fall2020                                                     Project Team 6      </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r>
              <a:rPr lang="en-US"/>
              <a:t>Fall2020                                                     Project Team 6      </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r>
              <a:rPr lang="en-US"/>
              <a:t>Fall2020                                                     Project Team 6      </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9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9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r>
              <a:rPr lang="en-US"/>
              <a:t>Fall2020                                                     Project Team 6      </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r>
              <a:rPr lang="en-US"/>
              <a:t>Fall2020                                                     Project Team 6      </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12/9/20</a:t>
            </a:fld>
            <a:endParaRPr lang="en-US"/>
          </a:p>
        </p:txBody>
      </p:sp>
      <p:sp>
        <p:nvSpPr>
          <p:cNvPr id="6" name="Footer Placeholder 5"/>
          <p:cNvSpPr>
            <a:spLocks noGrp="1"/>
          </p:cNvSpPr>
          <p:nvPr>
            <p:ph type="ftr" sz="quarter" idx="11"/>
          </p:nvPr>
        </p:nvSpPr>
        <p:spPr/>
        <p:txBody>
          <a:bodyPr/>
          <a:lstStyle/>
          <a:p>
            <a:r>
              <a:rPr lang="en-US"/>
              <a:t>Fall2020                                                     Project Team 6      </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12/9/20</a:t>
            </a:fld>
            <a:endParaRPr lang="en-US"/>
          </a:p>
        </p:txBody>
      </p:sp>
      <p:sp>
        <p:nvSpPr>
          <p:cNvPr id="8" name="Footer Placeholder 7"/>
          <p:cNvSpPr>
            <a:spLocks noGrp="1"/>
          </p:cNvSpPr>
          <p:nvPr>
            <p:ph type="ftr" sz="quarter" idx="11"/>
          </p:nvPr>
        </p:nvSpPr>
        <p:spPr/>
        <p:txBody>
          <a:bodyPr/>
          <a:lstStyle/>
          <a:p>
            <a:r>
              <a:rPr lang="en-US"/>
              <a:t>Fall2020                                                     Project Team 6      </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12/9/20</a:t>
            </a:fld>
            <a:endParaRPr lang="en-US"/>
          </a:p>
        </p:txBody>
      </p:sp>
      <p:sp>
        <p:nvSpPr>
          <p:cNvPr id="4" name="Footer Placeholder 3"/>
          <p:cNvSpPr>
            <a:spLocks noGrp="1"/>
          </p:cNvSpPr>
          <p:nvPr>
            <p:ph type="ftr" sz="quarter" idx="11"/>
          </p:nvPr>
        </p:nvSpPr>
        <p:spPr/>
        <p:txBody>
          <a:bodyPr/>
          <a:lstStyle/>
          <a:p>
            <a:r>
              <a:rPr lang="en-US"/>
              <a:t>Fall2020                                                     Project Team 6      </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a:t>
            </a:fld>
            <a:endParaRPr lang="en-US"/>
          </a:p>
        </p:txBody>
      </p:sp>
      <p:sp>
        <p:nvSpPr>
          <p:cNvPr id="3" name="Footer Placeholder 2"/>
          <p:cNvSpPr>
            <a:spLocks noGrp="1"/>
          </p:cNvSpPr>
          <p:nvPr>
            <p:ph type="ftr" sz="quarter" idx="11"/>
          </p:nvPr>
        </p:nvSpPr>
        <p:spPr/>
        <p:txBody>
          <a:bodyPr/>
          <a:lstStyle/>
          <a:p>
            <a:r>
              <a:rPr lang="en-US"/>
              <a:t>Fall2020                                                     Project Team 6      </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a:t>
            </a:fld>
            <a:endParaRPr lang="en-US"/>
          </a:p>
        </p:txBody>
      </p:sp>
      <p:sp>
        <p:nvSpPr>
          <p:cNvPr id="6" name="Footer Placeholder 5"/>
          <p:cNvSpPr>
            <a:spLocks noGrp="1"/>
          </p:cNvSpPr>
          <p:nvPr>
            <p:ph type="ftr" sz="quarter" idx="11"/>
          </p:nvPr>
        </p:nvSpPr>
        <p:spPr/>
        <p:txBody>
          <a:bodyPr/>
          <a:lstStyle/>
          <a:p>
            <a:r>
              <a:rPr lang="en-US"/>
              <a:t>Fall2020                                                     Project Team 6      </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a:t>
            </a:fld>
            <a:endParaRPr lang="en-US"/>
          </a:p>
        </p:txBody>
      </p:sp>
      <p:sp>
        <p:nvSpPr>
          <p:cNvPr id="6" name="Footer Placeholder 5"/>
          <p:cNvSpPr>
            <a:spLocks noGrp="1"/>
          </p:cNvSpPr>
          <p:nvPr>
            <p:ph type="ftr" sz="quarter" idx="11"/>
          </p:nvPr>
        </p:nvSpPr>
        <p:spPr/>
        <p:txBody>
          <a:bodyPr/>
          <a:lstStyle/>
          <a:p>
            <a:r>
              <a:rPr lang="en-US"/>
              <a:t>Fall2020                                                     Project Team 6      </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12/9/20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Fall2020                                                     Project Team 6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erson standing on top of a grass covered field&#10;&#10;Description automatically generated">
            <a:extLst>
              <a:ext uri="{FF2B5EF4-FFF2-40B4-BE49-F238E27FC236}">
                <a16:creationId xmlns:a16="http://schemas.microsoft.com/office/drawing/2014/main" id="{3C5416C8-87C9-4053-BEE7-DCE1C66CA24E}"/>
              </a:ext>
            </a:extLst>
          </p:cNvPr>
          <p:cNvPicPr>
            <a:picLocks noGrp="1" noChangeAspect="1"/>
          </p:cNvPicPr>
          <p:nvPr>
            <p:ph idx="1"/>
          </p:nvPr>
        </p:nvPicPr>
        <p:blipFill rotWithShape="1">
          <a:blip r:embed="rId2"/>
          <a:srcRect t="9091" r="19563"/>
          <a:stretch/>
        </p:blipFill>
        <p:spPr>
          <a:xfrm>
            <a:off x="3514521" y="0"/>
            <a:ext cx="8668512" cy="6857990"/>
          </a:xfrm>
          <a:prstGeom prst="rect">
            <a:avLst/>
          </a:prstGeom>
          <a:ln>
            <a:solidFill>
              <a:srgbClr val="4472C4"/>
            </a:solidFill>
          </a:ln>
        </p:spPr>
      </p:pic>
      <p:sp>
        <p:nvSpPr>
          <p:cNvPr id="24" name="Rectangle 2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57AA6-FFFF-47A7-B8C0-39B524F3A7C3}"/>
              </a:ext>
            </a:extLst>
          </p:cNvPr>
          <p:cNvSpPr>
            <a:spLocks noGrp="1"/>
          </p:cNvSpPr>
          <p:nvPr>
            <p:ph type="title"/>
          </p:nvPr>
        </p:nvSpPr>
        <p:spPr>
          <a:xfrm>
            <a:off x="480721" y="4364899"/>
            <a:ext cx="3288255" cy="3024840"/>
          </a:xfrm>
        </p:spPr>
        <p:txBody>
          <a:bodyPr vert="horz" lIns="91440" tIns="45720" rIns="91440" bIns="45720" rtlCol="0" anchor="b">
            <a:normAutofit/>
          </a:bodyPr>
          <a:lstStyle/>
          <a:p>
            <a:r>
              <a:rPr lang="en-US" sz="2800" dirty="0">
                <a:highlight>
                  <a:srgbClr val="000000"/>
                </a:highlight>
                <a:latin typeface="Times New Roman"/>
                <a:ea typeface="+mn-lt"/>
                <a:cs typeface="Times New Roman"/>
              </a:rPr>
              <a:t>Bo Liu</a:t>
            </a:r>
            <a:br>
              <a:rPr lang="en-US" sz="2800" dirty="0">
                <a:highlight>
                  <a:srgbClr val="000000"/>
                </a:highlight>
                <a:latin typeface="Calibri"/>
                <a:ea typeface="+mn-lt"/>
                <a:cs typeface="Calibri"/>
              </a:rPr>
            </a:br>
            <a:r>
              <a:rPr lang="en-US" sz="2800" dirty="0">
                <a:highlight>
                  <a:srgbClr val="000000"/>
                </a:highlight>
                <a:latin typeface="Times New Roman"/>
                <a:ea typeface="+mn-lt"/>
                <a:cs typeface="Times New Roman"/>
              </a:rPr>
              <a:t>Guanyu Zhu</a:t>
            </a:r>
            <a:br>
              <a:rPr lang="en-US" sz="2800" dirty="0">
                <a:highlight>
                  <a:srgbClr val="000000"/>
                </a:highlight>
                <a:latin typeface="Times New Roman"/>
                <a:ea typeface="+mn-lt"/>
                <a:cs typeface="Times New Roman"/>
              </a:rPr>
            </a:br>
            <a:r>
              <a:rPr lang="en-US" sz="2800" dirty="0">
                <a:highlight>
                  <a:srgbClr val="000000"/>
                </a:highlight>
                <a:latin typeface="Times New Roman"/>
                <a:ea typeface="+mn-lt"/>
                <a:cs typeface="Times New Roman"/>
              </a:rPr>
              <a:t>Jinran Tian</a:t>
            </a:r>
            <a:br>
              <a:rPr lang="en-US" sz="2800" dirty="0">
                <a:highlight>
                  <a:srgbClr val="000000"/>
                </a:highlight>
                <a:latin typeface="Times New Roman"/>
                <a:ea typeface="+mn-lt"/>
                <a:cs typeface="Times New Roman"/>
              </a:rPr>
            </a:br>
            <a:r>
              <a:rPr lang="en-US" sz="2800" dirty="0">
                <a:highlight>
                  <a:srgbClr val="000000"/>
                </a:highlight>
                <a:latin typeface="Times New Roman"/>
                <a:ea typeface="+mn-lt"/>
                <a:cs typeface="Times New Roman"/>
              </a:rPr>
              <a:t>Tasleem </a:t>
            </a:r>
            <a:r>
              <a:rPr lang="en-US" sz="2800" dirty="0" err="1">
                <a:highlight>
                  <a:srgbClr val="000000"/>
                </a:highlight>
                <a:latin typeface="Times New Roman"/>
                <a:ea typeface="+mn-lt"/>
                <a:cs typeface="Times New Roman"/>
              </a:rPr>
              <a:t>Rayali</a:t>
            </a:r>
            <a:br>
              <a:rPr lang="en-US" sz="2800" dirty="0">
                <a:highlight>
                  <a:srgbClr val="000000"/>
                </a:highlight>
                <a:latin typeface="Times New Roman"/>
                <a:ea typeface="+mn-lt"/>
                <a:cs typeface="Times New Roman"/>
              </a:rPr>
            </a:br>
            <a:br>
              <a:rPr lang="en-US" sz="2800" dirty="0">
                <a:highlight>
                  <a:srgbClr val="000000"/>
                </a:highlight>
                <a:latin typeface="Times New Roman"/>
                <a:ea typeface="+mn-lt"/>
                <a:cs typeface="Times New Roman"/>
              </a:rPr>
            </a:br>
            <a:endParaRPr lang="en-US" sz="48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4330C7E0-7776-4986-BAEB-804A624E7A00}"/>
              </a:ext>
            </a:extLst>
          </p:cNvPr>
          <p:cNvSpPr txBox="1">
            <a:spLocks/>
          </p:cNvSpPr>
          <p:nvPr/>
        </p:nvSpPr>
        <p:spPr>
          <a:xfrm>
            <a:off x="284408" y="2498814"/>
            <a:ext cx="9287435" cy="134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Times New Roman"/>
                <a:cs typeface="Times New Roman"/>
              </a:rPr>
              <a:t>Sunset-Love</a:t>
            </a:r>
            <a:endParaRPr lang="en-US" sz="6600" b="1" dirty="0">
              <a:solidFill>
                <a:schemeClr val="accent2"/>
              </a:solidFill>
              <a:latin typeface="Times New Roman"/>
              <a:ea typeface="+mj-lt"/>
              <a:cs typeface="Times New Roman"/>
            </a:endParaRPr>
          </a:p>
        </p:txBody>
      </p:sp>
      <p:sp>
        <p:nvSpPr>
          <p:cNvPr id="19" name="Title 1">
            <a:extLst>
              <a:ext uri="{FF2B5EF4-FFF2-40B4-BE49-F238E27FC236}">
                <a16:creationId xmlns:a16="http://schemas.microsoft.com/office/drawing/2014/main" id="{EEF47587-0774-490B-B234-311D86019704}"/>
              </a:ext>
            </a:extLst>
          </p:cNvPr>
          <p:cNvSpPr txBox="1">
            <a:spLocks/>
          </p:cNvSpPr>
          <p:nvPr/>
        </p:nvSpPr>
        <p:spPr>
          <a:xfrm>
            <a:off x="192741" y="6344585"/>
            <a:ext cx="11806516" cy="50977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latin typeface="Times New Roman"/>
                <a:cs typeface="Calibri Light"/>
              </a:rPr>
              <a:t>Fall2020                                                                                      Project Team 6                                                                                       1</a:t>
            </a:r>
            <a:endParaRPr lang="en-US" sz="1600" b="1" dirty="0">
              <a:solidFill>
                <a:schemeClr val="accent2"/>
              </a:solidFill>
              <a:latin typeface="Times New Roman"/>
              <a:cs typeface="Times New Roman"/>
            </a:endParaRPr>
          </a:p>
        </p:txBody>
      </p:sp>
      <p:cxnSp>
        <p:nvCxnSpPr>
          <p:cNvPr id="20" name="Straight Arrow Connector 19">
            <a:extLst>
              <a:ext uri="{FF2B5EF4-FFF2-40B4-BE49-F238E27FC236}">
                <a16:creationId xmlns:a16="http://schemas.microsoft.com/office/drawing/2014/main" id="{36546B1A-DAC0-49FB-BDA0-45C6415FB5F4}"/>
              </a:ext>
            </a:extLst>
          </p:cNvPr>
          <p:cNvCxnSpPr/>
          <p:nvPr/>
        </p:nvCxnSpPr>
        <p:spPr>
          <a:xfrm>
            <a:off x="0" y="6485585"/>
            <a:ext cx="12183033" cy="1"/>
          </a:xfrm>
          <a:prstGeom prst="straightConnector1">
            <a:avLst/>
          </a:prstGeom>
          <a:ln>
            <a:solidFill>
              <a:schemeClr val="tx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29164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1BF7-CDAA-4037-90AA-C1A3E459F670}"/>
              </a:ext>
            </a:extLst>
          </p:cNvPr>
          <p:cNvSpPr>
            <a:spLocks noGrp="1"/>
          </p:cNvSpPr>
          <p:nvPr>
            <p:ph type="title"/>
          </p:nvPr>
        </p:nvSpPr>
        <p:spPr>
          <a:xfrm>
            <a:off x="246434" y="-121258"/>
            <a:ext cx="10515600" cy="1092481"/>
          </a:xfrm>
        </p:spPr>
        <p:txBody>
          <a:bodyPr>
            <a:normAutofit/>
          </a:bodyPr>
          <a:lstStyle/>
          <a:p>
            <a:r>
              <a:rPr lang="en-US" sz="4800" b="1">
                <a:solidFill>
                  <a:srgbClr val="E33235"/>
                </a:solidFill>
                <a:latin typeface="Times New Roman"/>
                <a:cs typeface="Calibri Light" panose="020F0302020204030204"/>
              </a:rPr>
              <a:t>Project Costs</a:t>
            </a:r>
            <a:endParaRPr lang="en-US" sz="4800">
              <a:cs typeface="Calibri Light"/>
            </a:endParaRPr>
          </a:p>
        </p:txBody>
      </p:sp>
      <p:cxnSp>
        <p:nvCxnSpPr>
          <p:cNvPr id="19" name="Straight Arrow Connector 18">
            <a:extLst>
              <a:ext uri="{FF2B5EF4-FFF2-40B4-BE49-F238E27FC236}">
                <a16:creationId xmlns:a16="http://schemas.microsoft.com/office/drawing/2014/main" id="{F2256FFB-116E-4F8A-AB8E-52F90CE933B9}"/>
              </a:ext>
            </a:extLst>
          </p:cNvPr>
          <p:cNvCxnSpPr/>
          <p:nvPr/>
        </p:nvCxnSpPr>
        <p:spPr>
          <a:xfrm>
            <a:off x="0" y="6516327"/>
            <a:ext cx="11994775" cy="17930"/>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23" name="Title 1">
            <a:extLst>
              <a:ext uri="{FF2B5EF4-FFF2-40B4-BE49-F238E27FC236}">
                <a16:creationId xmlns:a16="http://schemas.microsoft.com/office/drawing/2014/main" id="{CF883268-BE57-4221-AF1C-18843AFBB054}"/>
              </a:ext>
            </a:extLst>
          </p:cNvPr>
          <p:cNvSpPr txBox="1">
            <a:spLocks/>
          </p:cNvSpPr>
          <p:nvPr/>
        </p:nvSpPr>
        <p:spPr>
          <a:xfrm>
            <a:off x="192741" y="6369705"/>
            <a:ext cx="11890252" cy="4846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a:solidFill>
                  <a:schemeClr val="accent1">
                    <a:lumMod val="75000"/>
                  </a:schemeClr>
                </a:solidFill>
                <a:latin typeface="Times New Roman"/>
                <a:cs typeface="Calibri Light"/>
              </a:rPr>
              <a:t>Fall2020                                                                                      Project Team 6                                                                                       10</a:t>
            </a:r>
            <a:endParaRPr lang="en-US" sz="1600" b="1">
              <a:solidFill>
                <a:schemeClr val="accent1">
                  <a:lumMod val="75000"/>
                </a:schemeClr>
              </a:solidFill>
              <a:latin typeface="Times New Roman"/>
              <a:cs typeface="Times New Roman"/>
            </a:endParaRPr>
          </a:p>
        </p:txBody>
      </p:sp>
      <p:graphicFrame>
        <p:nvGraphicFramePr>
          <p:cNvPr id="6" name="Table 6">
            <a:extLst>
              <a:ext uri="{FF2B5EF4-FFF2-40B4-BE49-F238E27FC236}">
                <a16:creationId xmlns:a16="http://schemas.microsoft.com/office/drawing/2014/main" id="{D15F296E-F4AB-4948-BC10-71028B2B769A}"/>
              </a:ext>
            </a:extLst>
          </p:cNvPr>
          <p:cNvGraphicFramePr>
            <a:graphicFrameLocks noGrp="1"/>
          </p:cNvGraphicFramePr>
          <p:nvPr>
            <p:extLst>
              <p:ext uri="{D42A27DB-BD31-4B8C-83A1-F6EECF244321}">
                <p14:modId xmlns:p14="http://schemas.microsoft.com/office/powerpoint/2010/main" val="2547900565"/>
              </p:ext>
            </p:extLst>
          </p:nvPr>
        </p:nvGraphicFramePr>
        <p:xfrm>
          <a:off x="511214" y="887392"/>
          <a:ext cx="11187261" cy="4731600"/>
        </p:xfrm>
        <a:graphic>
          <a:graphicData uri="http://schemas.openxmlformats.org/drawingml/2006/table">
            <a:tbl>
              <a:tblPr firstRow="1" bandRow="1">
                <a:tableStyleId>{0E3FDE45-AF77-4B5C-9715-49D594BDF05E}</a:tableStyleId>
              </a:tblPr>
              <a:tblGrid>
                <a:gridCol w="1993787">
                  <a:extLst>
                    <a:ext uri="{9D8B030D-6E8A-4147-A177-3AD203B41FA5}">
                      <a16:colId xmlns:a16="http://schemas.microsoft.com/office/drawing/2014/main" val="1673122170"/>
                    </a:ext>
                  </a:extLst>
                </a:gridCol>
                <a:gridCol w="3599842">
                  <a:extLst>
                    <a:ext uri="{9D8B030D-6E8A-4147-A177-3AD203B41FA5}">
                      <a16:colId xmlns:a16="http://schemas.microsoft.com/office/drawing/2014/main" val="1141073759"/>
                    </a:ext>
                  </a:extLst>
                </a:gridCol>
                <a:gridCol w="2796816">
                  <a:extLst>
                    <a:ext uri="{9D8B030D-6E8A-4147-A177-3AD203B41FA5}">
                      <a16:colId xmlns:a16="http://schemas.microsoft.com/office/drawing/2014/main" val="2929864948"/>
                    </a:ext>
                  </a:extLst>
                </a:gridCol>
                <a:gridCol w="2796816">
                  <a:extLst>
                    <a:ext uri="{9D8B030D-6E8A-4147-A177-3AD203B41FA5}">
                      <a16:colId xmlns:a16="http://schemas.microsoft.com/office/drawing/2014/main" val="3161699291"/>
                    </a:ext>
                  </a:extLst>
                </a:gridCol>
              </a:tblGrid>
              <a:tr h="648510">
                <a:tc>
                  <a:txBody>
                    <a:bodyPr/>
                    <a:lstStyle/>
                    <a:p>
                      <a:pPr algn="ctr"/>
                      <a:r>
                        <a:rPr lang="en-US">
                          <a:latin typeface="Times New Roman"/>
                        </a:rPr>
                        <a:t>Item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1" u="none" strike="noStrike" noProof="0">
                          <a:latin typeface="Times New Roman"/>
                        </a:rPr>
                        <a:t>Detail</a:t>
                      </a:r>
                      <a:endParaRPr lang="en-US" b="1">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a:rPr>
                        <a:t>Month(people)</a:t>
                      </a:r>
                    </a:p>
                    <a:p>
                      <a:pPr lvl="0" algn="ctr">
                        <a:buNone/>
                      </a:pPr>
                      <a:r>
                        <a:rPr lang="en-US">
                          <a:latin typeface="Times New Roman"/>
                        </a:rPr>
                        <a:t>(RMB to USD)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a:rPr>
                        <a:t>Total(year/people)</a:t>
                      </a:r>
                    </a:p>
                    <a:p>
                      <a:pPr lvl="0" algn="ctr">
                        <a:buNone/>
                      </a:pPr>
                      <a:r>
                        <a:rPr lang="en-US">
                          <a:latin typeface="Times New Roman"/>
                        </a:rPr>
                        <a:t>(RMB to USD)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8161703"/>
                  </a:ext>
                </a:extLst>
              </a:tr>
              <a:tr h="581872">
                <a:tc>
                  <a:txBody>
                    <a:bodyPr/>
                    <a:lstStyle/>
                    <a:p>
                      <a:pPr algn="ctr"/>
                      <a:r>
                        <a:rPr lang="en-US">
                          <a:latin typeface="Times New Roman"/>
                        </a:rPr>
                        <a:t>Development </a:t>
                      </a:r>
                    </a:p>
                    <a:p>
                      <a:pPr lvl="0" algn="ctr">
                        <a:buNone/>
                      </a:pPr>
                      <a:r>
                        <a:rPr lang="en-US">
                          <a:latin typeface="Times New Roman"/>
                        </a:rPr>
                        <a:t>machine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0"/>
                        </a:spcBef>
                        <a:spcAft>
                          <a:spcPts val="0"/>
                        </a:spcAft>
                        <a:buNone/>
                      </a:pPr>
                      <a:r>
                        <a:rPr lang="en-US" sz="1800" b="0" u="none" strike="noStrike" noProof="0">
                          <a:latin typeface="Times New Roman"/>
                        </a:rPr>
                        <a:t>Alibaba Cloud ecs. g6 server </a:t>
                      </a:r>
                      <a:endParaRPr lang="en-US">
                        <a:latin typeface="Times New Roman"/>
                      </a:endParaRPr>
                    </a:p>
                    <a:p>
                      <a:pPr lvl="0" algn="ctr">
                        <a:lnSpc>
                          <a:spcPct val="100000"/>
                        </a:lnSpc>
                        <a:spcBef>
                          <a:spcPts val="0"/>
                        </a:spcBef>
                        <a:spcAft>
                          <a:spcPts val="0"/>
                        </a:spcAft>
                        <a:buNone/>
                      </a:pPr>
                      <a:r>
                        <a:rPr lang="en-US" sz="1800" b="0" u="none" strike="noStrike" noProof="0">
                          <a:latin typeface="Times New Roman"/>
                        </a:rPr>
                        <a:t>(general edition)  </a:t>
                      </a:r>
                      <a:endParaRPr lang="en-US" sz="1800" b="0" i="0" u="none" strike="noStrike" noProof="0">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587.81 </a:t>
                      </a:r>
                      <a:endParaRPr lang="en-US" sz="1800" b="0" i="0" u="none" strike="noStrike" noProof="0">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7053.72</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3079049"/>
                  </a:ext>
                </a:extLst>
              </a:tr>
              <a:tr h="581872">
                <a:tc>
                  <a:txBody>
                    <a:bodyPr/>
                    <a:lstStyle/>
                    <a:p>
                      <a:pPr algn="ct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0"/>
                        </a:spcBef>
                        <a:spcAft>
                          <a:spcPts val="0"/>
                        </a:spcAft>
                        <a:buNone/>
                      </a:pPr>
                      <a:r>
                        <a:rPr lang="en-US" sz="1800" b="0" u="none" strike="noStrike" noProof="0">
                          <a:latin typeface="Times New Roman"/>
                        </a:rPr>
                        <a:t>Alibaba Cloud database </a:t>
                      </a:r>
                      <a:endParaRPr lang="en-US">
                        <a:latin typeface="Times New Roman"/>
                      </a:endParaRPr>
                    </a:p>
                    <a:p>
                      <a:pPr lvl="0" algn="ctr">
                        <a:lnSpc>
                          <a:spcPct val="100000"/>
                        </a:lnSpc>
                        <a:spcBef>
                          <a:spcPts val="0"/>
                        </a:spcBef>
                        <a:spcAft>
                          <a:spcPts val="0"/>
                        </a:spcAft>
                        <a:buNone/>
                      </a:pPr>
                      <a:r>
                        <a:rPr lang="en-US" sz="1800" b="0" u="none" strike="noStrike" noProof="0">
                          <a:latin typeface="Times New Roman"/>
                        </a:rPr>
                        <a:t>(SQL edition)  </a:t>
                      </a:r>
                      <a:endParaRPr lang="en-US" sz="1800" b="0" i="0" u="none" strike="noStrike" noProof="0">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771.50</a:t>
                      </a:r>
                      <a:endParaRPr lang="en-US" sz="1800" b="0" i="0" u="none" strike="noStrike" noProof="0">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9,256.95</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5175252"/>
                  </a:ext>
                </a:extLst>
              </a:tr>
              <a:tr h="594253">
                <a:tc>
                  <a:txBody>
                    <a:bodyPr/>
                    <a:lstStyle/>
                    <a:p>
                      <a:pPr algn="ctr"/>
                      <a:r>
                        <a:rPr lang="en-US">
                          <a:latin typeface="Times New Roman"/>
                        </a:rPr>
                        <a:t>Management</a:t>
                      </a:r>
                    </a:p>
                    <a:p>
                      <a:pPr lvl="0" algn="ctr">
                        <a:buNone/>
                      </a:pPr>
                      <a:r>
                        <a:rPr lang="en-US">
                          <a:latin typeface="Times New Roman"/>
                        </a:rPr>
                        <a:t>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0"/>
                        </a:spcBef>
                        <a:spcAft>
                          <a:spcPts val="0"/>
                        </a:spcAft>
                        <a:buNone/>
                      </a:pPr>
                      <a:r>
                        <a:rPr lang="en-US" sz="1800" b="0" u="none" strike="noStrike" noProof="0">
                          <a:latin typeface="Times New Roman"/>
                        </a:rPr>
                        <a:t>1 Project manager   </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4000</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a:rPr>
                        <a:t>50,000(including </a:t>
                      </a:r>
                      <a:r>
                        <a:rPr lang="en-US" sz="1800" b="0" u="none" strike="noStrike" noProof="0">
                          <a:latin typeface="Times New Roman"/>
                        </a:rPr>
                        <a:t>Year-end awards</a:t>
                      </a:r>
                      <a:r>
                        <a:rPr lang="en-US">
                          <a:latin typeface="Times New Roma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8915336"/>
                  </a:ext>
                </a:extLst>
              </a:tr>
              <a:tr h="544731">
                <a:tc>
                  <a:txBody>
                    <a:bodyPr/>
                    <a:lstStyle/>
                    <a:p>
                      <a:pPr algn="ct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1 Product manager</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3,500</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a:rPr>
                        <a:t>45,000</a:t>
                      </a:r>
                      <a:r>
                        <a:rPr lang="en-US" sz="1800" b="0" u="none" strike="noStrike" noProof="0">
                          <a:latin typeface="Times New Roman"/>
                        </a:rPr>
                        <a:t>(same)</a:t>
                      </a:r>
                      <a:endParaRPr lang="en-US" sz="1800" b="0" i="0" u="none" strike="noStrike" noProof="0">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1387933"/>
                  </a:ext>
                </a:extLst>
              </a:tr>
              <a:tr h="606632">
                <a:tc>
                  <a:txBody>
                    <a:bodyPr/>
                    <a:lstStyle/>
                    <a:p>
                      <a:pPr algn="ct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2 product operators</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29,00</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0"/>
                        </a:spcBef>
                        <a:spcAft>
                          <a:spcPts val="0"/>
                        </a:spcAft>
                        <a:buNone/>
                      </a:pPr>
                      <a:r>
                        <a:rPr lang="en-US" sz="1800" b="0" u="none" strike="noStrike" noProof="0">
                          <a:latin typeface="Times New Roman"/>
                        </a:rPr>
                        <a:t>36,000(same)</a:t>
                      </a:r>
                      <a:endParaRPr lang="en-US" sz="1800" b="0" i="0" u="none" strike="noStrike" noProof="0">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861219"/>
                  </a:ext>
                </a:extLst>
              </a:tr>
              <a:tr h="581872">
                <a:tc>
                  <a:txBody>
                    <a:bodyPr/>
                    <a:lstStyle/>
                    <a:p>
                      <a:pPr algn="ctr"/>
                      <a:r>
                        <a:rPr lang="en-US">
                          <a:latin typeface="Times New Roman"/>
                        </a:rPr>
                        <a:t>Engineering </a:t>
                      </a:r>
                    </a:p>
                    <a:p>
                      <a:pPr lvl="0" algn="ctr">
                        <a:buNone/>
                      </a:pPr>
                      <a:r>
                        <a:rPr lang="en-US">
                          <a:latin typeface="Times New Roman"/>
                        </a:rPr>
                        <a:t>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8 Front-end developers</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3,000</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0"/>
                        </a:spcBef>
                        <a:spcAft>
                          <a:spcPts val="0"/>
                        </a:spcAft>
                        <a:buNone/>
                      </a:pPr>
                      <a:r>
                        <a:rPr lang="en-US" sz="1800" b="0" u="none" strike="noStrike" noProof="0">
                          <a:latin typeface="Times New Roman"/>
                        </a:rPr>
                        <a:t>38,000(same)</a:t>
                      </a:r>
                    </a:p>
                    <a:p>
                      <a:pPr lvl="0" algn="ctr">
                        <a:buNone/>
                      </a:pP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357106"/>
                  </a:ext>
                </a:extLst>
              </a:tr>
              <a:tr h="371407">
                <a:tc>
                  <a:txBody>
                    <a:bodyPr/>
                    <a:lstStyle/>
                    <a:p>
                      <a:pPr algn="ct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2 Back-end developers</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3,500</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800" b="0" u="none" strike="noStrike" noProof="0">
                          <a:latin typeface="Times New Roman"/>
                        </a:rPr>
                        <a:t>45,000(same)</a:t>
                      </a:r>
                      <a:endParaRPr lang="en-US">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7634"/>
                  </a:ext>
                </a:extLst>
              </a:tr>
            </a:tbl>
          </a:graphicData>
        </a:graphic>
      </p:graphicFrame>
      <p:sp>
        <p:nvSpPr>
          <p:cNvPr id="8" name="Title 1">
            <a:extLst>
              <a:ext uri="{FF2B5EF4-FFF2-40B4-BE49-F238E27FC236}">
                <a16:creationId xmlns:a16="http://schemas.microsoft.com/office/drawing/2014/main" id="{916EB79A-DF87-42EA-9414-9AB2829997AE}"/>
              </a:ext>
            </a:extLst>
          </p:cNvPr>
          <p:cNvSpPr txBox="1">
            <a:spLocks/>
          </p:cNvSpPr>
          <p:nvPr/>
        </p:nvSpPr>
        <p:spPr>
          <a:xfrm>
            <a:off x="591745" y="5468385"/>
            <a:ext cx="11489802" cy="1092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FF0000"/>
                </a:solidFill>
                <a:latin typeface="Times New Roman"/>
                <a:ea typeface="+mj-lt"/>
                <a:cs typeface="+mj-lt"/>
              </a:rPr>
              <a:t>Costs </a:t>
            </a:r>
            <a:r>
              <a:rPr lang="en-US" sz="3600">
                <a:solidFill>
                  <a:srgbClr val="FF0000"/>
                </a:solidFill>
                <a:latin typeface="Times New Roman"/>
                <a:ea typeface="+mj-lt"/>
                <a:cs typeface="Times New Roman"/>
              </a:rPr>
              <a:t>≈46 thousand USD(month)</a:t>
            </a:r>
            <a:r>
              <a:rPr lang="en-US" sz="3600">
                <a:solidFill>
                  <a:srgbClr val="FF0000"/>
                </a:solidFill>
                <a:latin typeface="Times New Roman"/>
                <a:ea typeface="+mj-lt"/>
                <a:cs typeface="+mj-lt"/>
              </a:rPr>
              <a:t>≈ 0.6 million USD (year)</a:t>
            </a:r>
            <a:endParaRPr lang="en-US" sz="3600">
              <a:solidFill>
                <a:srgbClr val="000000"/>
              </a:solidFill>
              <a:latin typeface="Times New Roman"/>
              <a:ea typeface="+mj-lt"/>
              <a:cs typeface="+mj-lt"/>
            </a:endParaRPr>
          </a:p>
        </p:txBody>
      </p:sp>
    </p:spTree>
    <p:extLst>
      <p:ext uri="{BB962C8B-B14F-4D97-AF65-F5344CB8AC3E}">
        <p14:creationId xmlns:p14="http://schemas.microsoft.com/office/powerpoint/2010/main" val="120743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1BF7-CDAA-4037-90AA-C1A3E459F670}"/>
              </a:ext>
            </a:extLst>
          </p:cNvPr>
          <p:cNvSpPr>
            <a:spLocks noGrp="1"/>
          </p:cNvSpPr>
          <p:nvPr>
            <p:ph type="title"/>
          </p:nvPr>
        </p:nvSpPr>
        <p:spPr>
          <a:xfrm>
            <a:off x="838200" y="365125"/>
            <a:ext cx="10515600" cy="1092481"/>
          </a:xfrm>
        </p:spPr>
        <p:txBody>
          <a:bodyPr>
            <a:normAutofit/>
          </a:bodyPr>
          <a:lstStyle/>
          <a:p>
            <a:r>
              <a:rPr lang="en-US" sz="4800" b="1" dirty="0">
                <a:solidFill>
                  <a:srgbClr val="E33235"/>
                </a:solidFill>
                <a:latin typeface="Times New Roman"/>
                <a:cs typeface="Calibri Light" panose="020F0302020204030204"/>
              </a:rPr>
              <a:t>Addressing Risks</a:t>
            </a:r>
            <a:endParaRPr lang="en-US" sz="4800" b="1" dirty="0"/>
          </a:p>
        </p:txBody>
      </p:sp>
      <p:cxnSp>
        <p:nvCxnSpPr>
          <p:cNvPr id="19" name="Straight Arrow Connector 18">
            <a:extLst>
              <a:ext uri="{FF2B5EF4-FFF2-40B4-BE49-F238E27FC236}">
                <a16:creationId xmlns:a16="http://schemas.microsoft.com/office/drawing/2014/main" id="{F2256FFB-116E-4F8A-AB8E-52F90CE933B9}"/>
              </a:ext>
            </a:extLst>
          </p:cNvPr>
          <p:cNvCxnSpPr/>
          <p:nvPr/>
        </p:nvCxnSpPr>
        <p:spPr>
          <a:xfrm>
            <a:off x="0" y="6516327"/>
            <a:ext cx="11994775" cy="17930"/>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21" name="Subtitle 2">
            <a:extLst>
              <a:ext uri="{FF2B5EF4-FFF2-40B4-BE49-F238E27FC236}">
                <a16:creationId xmlns:a16="http://schemas.microsoft.com/office/drawing/2014/main" id="{0879D936-158E-464F-83CE-AB34307DBB25}"/>
              </a:ext>
            </a:extLst>
          </p:cNvPr>
          <p:cNvSpPr txBox="1">
            <a:spLocks/>
          </p:cNvSpPr>
          <p:nvPr/>
        </p:nvSpPr>
        <p:spPr>
          <a:xfrm>
            <a:off x="5479358" y="1493365"/>
            <a:ext cx="4859250" cy="5603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
            </a:pPr>
            <a:r>
              <a:rPr lang="en-US" sz="2400" dirty="0">
                <a:latin typeface="Times New Roman"/>
                <a:ea typeface="+mn-lt"/>
                <a:cs typeface="+mn-lt"/>
              </a:rPr>
              <a:t>System Robustness Concerns</a:t>
            </a:r>
            <a:endParaRPr lang="en-US" sz="2400" dirty="0">
              <a:latin typeface="Times New Roman"/>
              <a:ea typeface="+mn-lt"/>
              <a:cs typeface="Times New Roman"/>
            </a:endParaRPr>
          </a:p>
          <a:p>
            <a:pPr algn="just"/>
            <a:endParaRPr lang="en-US" sz="2400" dirty="0">
              <a:latin typeface="Times New Roman"/>
              <a:ea typeface="+mn-lt"/>
              <a:cs typeface="+mn-lt"/>
            </a:endParaRPr>
          </a:p>
          <a:p>
            <a:pPr>
              <a:lnSpc>
                <a:spcPct val="100000"/>
              </a:lnSpc>
              <a:spcBef>
                <a:spcPts val="0"/>
              </a:spcBef>
            </a:pPr>
            <a:endParaRPr lang="en-US" dirty="0">
              <a:solidFill>
                <a:srgbClr val="2F5597"/>
              </a:solidFill>
              <a:latin typeface="Times New Roman"/>
              <a:ea typeface="+mn-lt"/>
              <a:cs typeface="Times New Roman"/>
            </a:endParaRPr>
          </a:p>
        </p:txBody>
      </p:sp>
      <p:sp>
        <p:nvSpPr>
          <p:cNvPr id="23" name="Title 1">
            <a:extLst>
              <a:ext uri="{FF2B5EF4-FFF2-40B4-BE49-F238E27FC236}">
                <a16:creationId xmlns:a16="http://schemas.microsoft.com/office/drawing/2014/main" id="{CF883268-BE57-4221-AF1C-18843AFBB054}"/>
              </a:ext>
            </a:extLst>
          </p:cNvPr>
          <p:cNvSpPr txBox="1">
            <a:spLocks/>
          </p:cNvSpPr>
          <p:nvPr/>
        </p:nvSpPr>
        <p:spPr>
          <a:xfrm>
            <a:off x="192741" y="6369705"/>
            <a:ext cx="11890252" cy="4846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a:solidFill>
                  <a:schemeClr val="accent1">
                    <a:lumMod val="75000"/>
                  </a:schemeClr>
                </a:solidFill>
                <a:latin typeface="Times New Roman"/>
                <a:cs typeface="Calibri Light"/>
              </a:rPr>
              <a:t>Fall2020                                                                                      Project Team 6                                                                                       11</a:t>
            </a:r>
            <a:endParaRPr lang="en-US" sz="1600" b="1">
              <a:solidFill>
                <a:schemeClr val="accent1">
                  <a:lumMod val="75000"/>
                </a:schemeClr>
              </a:solidFill>
              <a:latin typeface="Times New Roman"/>
              <a:cs typeface="Times New Roman"/>
            </a:endParaRPr>
          </a:p>
        </p:txBody>
      </p:sp>
      <p:sp>
        <p:nvSpPr>
          <p:cNvPr id="4" name="Content Placeholder 3">
            <a:extLst>
              <a:ext uri="{FF2B5EF4-FFF2-40B4-BE49-F238E27FC236}">
                <a16:creationId xmlns:a16="http://schemas.microsoft.com/office/drawing/2014/main" id="{3429C8F5-B19E-4870-8AB3-99AD3DAC6C98}"/>
              </a:ext>
            </a:extLst>
          </p:cNvPr>
          <p:cNvSpPr>
            <a:spLocks noGrp="1"/>
          </p:cNvSpPr>
          <p:nvPr>
            <p:ph idx="1"/>
          </p:nvPr>
        </p:nvSpPr>
        <p:spPr>
          <a:xfrm>
            <a:off x="1197551" y="1458072"/>
            <a:ext cx="4099159" cy="1258514"/>
          </a:xfrm>
        </p:spPr>
        <p:txBody>
          <a:bodyPr vert="horz" lIns="91440" tIns="45720" rIns="91440" bIns="45720" rtlCol="0" anchor="t">
            <a:normAutofit/>
          </a:bodyPr>
          <a:lstStyle/>
          <a:p>
            <a:pPr>
              <a:buFont typeface="Wingdings" panose="020B0604020202020204" pitchFamily="34" charset="0"/>
              <a:buChar char="§"/>
            </a:pPr>
            <a:r>
              <a:rPr lang="en-US" sz="2400">
                <a:latin typeface="Times New Roman"/>
                <a:ea typeface="+mn-lt"/>
                <a:cs typeface="+mn-lt"/>
              </a:rPr>
              <a:t>Data Privacy Concerns</a:t>
            </a:r>
            <a:endParaRPr lang="en-US" sz="2400">
              <a:cs typeface="Calibri" panose="020F0502020204030204"/>
            </a:endParaRPr>
          </a:p>
        </p:txBody>
      </p:sp>
      <p:sp>
        <p:nvSpPr>
          <p:cNvPr id="3" name="Content Placeholder 3">
            <a:extLst>
              <a:ext uri="{FF2B5EF4-FFF2-40B4-BE49-F238E27FC236}">
                <a16:creationId xmlns:a16="http://schemas.microsoft.com/office/drawing/2014/main" id="{D02EBCA3-C23F-4BCF-A53F-63F05B0FE464}"/>
              </a:ext>
            </a:extLst>
          </p:cNvPr>
          <p:cNvSpPr txBox="1">
            <a:spLocks/>
          </p:cNvSpPr>
          <p:nvPr/>
        </p:nvSpPr>
        <p:spPr>
          <a:xfrm>
            <a:off x="1043529" y="3863858"/>
            <a:ext cx="4852195" cy="54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
            </a:pPr>
            <a:r>
              <a:rPr lang="en-US" sz="2400">
                <a:latin typeface="Times New Roman"/>
                <a:ea typeface="+mn-lt"/>
                <a:cs typeface="+mn-lt"/>
              </a:rPr>
              <a:t>Operation Concerns</a:t>
            </a:r>
          </a:p>
        </p:txBody>
      </p:sp>
      <p:sp>
        <p:nvSpPr>
          <p:cNvPr id="5" name="Subtitle 2">
            <a:extLst>
              <a:ext uri="{FF2B5EF4-FFF2-40B4-BE49-F238E27FC236}">
                <a16:creationId xmlns:a16="http://schemas.microsoft.com/office/drawing/2014/main" id="{E543B0B8-763A-43D7-86FE-CC872D6924F4}"/>
              </a:ext>
            </a:extLst>
          </p:cNvPr>
          <p:cNvSpPr txBox="1">
            <a:spLocks/>
          </p:cNvSpPr>
          <p:nvPr/>
        </p:nvSpPr>
        <p:spPr>
          <a:xfrm>
            <a:off x="5481342" y="3944587"/>
            <a:ext cx="5896487" cy="10282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
            </a:pPr>
            <a:r>
              <a:rPr lang="en-US" sz="2400" dirty="0">
                <a:latin typeface="Times New Roman"/>
                <a:ea typeface="+mn-lt"/>
                <a:cs typeface="+mn-lt"/>
              </a:rPr>
              <a:t>Competition &amp; Partnership Concerns </a:t>
            </a:r>
            <a:endParaRPr lang="en-US" sz="2400" dirty="0">
              <a:cs typeface="Calibri" panose="020F0502020204030204"/>
            </a:endParaRPr>
          </a:p>
          <a:p>
            <a:pPr algn="just"/>
            <a:endParaRPr lang="en-US" sz="2400" dirty="0">
              <a:latin typeface="Times New Roman"/>
              <a:ea typeface="+mn-lt"/>
              <a:cs typeface="+mn-lt"/>
            </a:endParaRPr>
          </a:p>
          <a:p>
            <a:pPr>
              <a:lnSpc>
                <a:spcPct val="100000"/>
              </a:lnSpc>
              <a:spcBef>
                <a:spcPts val="0"/>
              </a:spcBef>
            </a:pPr>
            <a:endParaRPr lang="en-US" dirty="0">
              <a:solidFill>
                <a:srgbClr val="2F5597"/>
              </a:solidFill>
              <a:latin typeface="Times New Roman"/>
              <a:ea typeface="+mn-lt"/>
              <a:cs typeface="Times New Roman"/>
            </a:endParaRPr>
          </a:p>
        </p:txBody>
      </p:sp>
      <p:pic>
        <p:nvPicPr>
          <p:cNvPr id="6" name="Picture 6" descr="A picture containing building, person, person, blue&#10;&#10;Description automatically generated">
            <a:extLst>
              <a:ext uri="{FF2B5EF4-FFF2-40B4-BE49-F238E27FC236}">
                <a16:creationId xmlns:a16="http://schemas.microsoft.com/office/drawing/2014/main" id="{0686DD20-20AD-494E-9761-EDBD2279915B}"/>
              </a:ext>
            </a:extLst>
          </p:cNvPr>
          <p:cNvPicPr>
            <a:picLocks noChangeAspect="1"/>
          </p:cNvPicPr>
          <p:nvPr/>
        </p:nvPicPr>
        <p:blipFill>
          <a:blip r:embed="rId2"/>
          <a:stretch>
            <a:fillRect/>
          </a:stretch>
        </p:blipFill>
        <p:spPr>
          <a:xfrm>
            <a:off x="1198123" y="1851417"/>
            <a:ext cx="3813242" cy="1922997"/>
          </a:xfrm>
          <a:prstGeom prst="rect">
            <a:avLst/>
          </a:prstGeom>
        </p:spPr>
      </p:pic>
      <p:pic>
        <p:nvPicPr>
          <p:cNvPr id="7" name="Picture 8" descr="A picture containing logo&#10;&#10;Description automatically generated">
            <a:extLst>
              <a:ext uri="{FF2B5EF4-FFF2-40B4-BE49-F238E27FC236}">
                <a16:creationId xmlns:a16="http://schemas.microsoft.com/office/drawing/2014/main" id="{2397407A-8366-4B2A-9019-E9D6166E6A49}"/>
              </a:ext>
            </a:extLst>
          </p:cNvPr>
          <p:cNvPicPr>
            <a:picLocks noChangeAspect="1"/>
          </p:cNvPicPr>
          <p:nvPr/>
        </p:nvPicPr>
        <p:blipFill>
          <a:blip r:embed="rId3"/>
          <a:stretch>
            <a:fillRect/>
          </a:stretch>
        </p:blipFill>
        <p:spPr>
          <a:xfrm>
            <a:off x="5567464" y="1880381"/>
            <a:ext cx="4032114" cy="1897493"/>
          </a:xfrm>
          <a:prstGeom prst="rect">
            <a:avLst/>
          </a:prstGeom>
        </p:spPr>
      </p:pic>
      <p:pic>
        <p:nvPicPr>
          <p:cNvPr id="9" name="Picture 10" descr="A person is using the cell phone&#10;&#10;Description automatically generated">
            <a:extLst>
              <a:ext uri="{FF2B5EF4-FFF2-40B4-BE49-F238E27FC236}">
                <a16:creationId xmlns:a16="http://schemas.microsoft.com/office/drawing/2014/main" id="{7D0CE9FE-A5FA-44D4-A3D0-C3BCE2CF6792}"/>
              </a:ext>
            </a:extLst>
          </p:cNvPr>
          <p:cNvPicPr>
            <a:picLocks noChangeAspect="1"/>
          </p:cNvPicPr>
          <p:nvPr/>
        </p:nvPicPr>
        <p:blipFill>
          <a:blip r:embed="rId4"/>
          <a:stretch>
            <a:fillRect/>
          </a:stretch>
        </p:blipFill>
        <p:spPr>
          <a:xfrm>
            <a:off x="1198123" y="4313679"/>
            <a:ext cx="3813242" cy="1902833"/>
          </a:xfrm>
          <a:prstGeom prst="rect">
            <a:avLst/>
          </a:prstGeom>
        </p:spPr>
      </p:pic>
      <p:pic>
        <p:nvPicPr>
          <p:cNvPr id="11" name="Picture 12" descr="A close up of a hanger&#10;&#10;Description automatically generated">
            <a:extLst>
              <a:ext uri="{FF2B5EF4-FFF2-40B4-BE49-F238E27FC236}">
                <a16:creationId xmlns:a16="http://schemas.microsoft.com/office/drawing/2014/main" id="{6AEC24A2-12F0-430B-A71B-E7D890EEF634}"/>
              </a:ext>
            </a:extLst>
          </p:cNvPr>
          <p:cNvPicPr>
            <a:picLocks noChangeAspect="1"/>
          </p:cNvPicPr>
          <p:nvPr/>
        </p:nvPicPr>
        <p:blipFill>
          <a:blip r:embed="rId5"/>
          <a:stretch>
            <a:fillRect/>
          </a:stretch>
        </p:blipFill>
        <p:spPr>
          <a:xfrm>
            <a:off x="5567464" y="4312752"/>
            <a:ext cx="4032114" cy="1896583"/>
          </a:xfrm>
          <a:prstGeom prst="rect">
            <a:avLst/>
          </a:prstGeom>
        </p:spPr>
      </p:pic>
    </p:spTree>
    <p:extLst>
      <p:ext uri="{BB962C8B-B14F-4D97-AF65-F5344CB8AC3E}">
        <p14:creationId xmlns:p14="http://schemas.microsoft.com/office/powerpoint/2010/main" val="297428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erson standing on top of a grass covered field&#10;&#10;Description automatically generated">
            <a:extLst>
              <a:ext uri="{FF2B5EF4-FFF2-40B4-BE49-F238E27FC236}">
                <a16:creationId xmlns:a16="http://schemas.microsoft.com/office/drawing/2014/main" id="{3C5416C8-87C9-4053-BEE7-DCE1C66CA24E}"/>
              </a:ext>
            </a:extLst>
          </p:cNvPr>
          <p:cNvPicPr>
            <a:picLocks noGrp="1" noChangeAspect="1"/>
          </p:cNvPicPr>
          <p:nvPr>
            <p:ph idx="1"/>
          </p:nvPr>
        </p:nvPicPr>
        <p:blipFill rotWithShape="1">
          <a:blip r:embed="rId2"/>
          <a:srcRect t="9091" r="19563"/>
          <a:stretch/>
        </p:blipFill>
        <p:spPr>
          <a:xfrm>
            <a:off x="8967" y="-58989"/>
            <a:ext cx="12183033" cy="6916989"/>
          </a:xfrm>
          <a:prstGeom prst="rect">
            <a:avLst/>
          </a:prstGeom>
          <a:ln>
            <a:solidFill>
              <a:srgbClr val="4472C4"/>
            </a:solidFill>
          </a:ln>
        </p:spPr>
      </p:pic>
      <p:sp>
        <p:nvSpPr>
          <p:cNvPr id="4" name="标题 3">
            <a:extLst>
              <a:ext uri="{FF2B5EF4-FFF2-40B4-BE49-F238E27FC236}">
                <a16:creationId xmlns:a16="http://schemas.microsoft.com/office/drawing/2014/main" id="{A3A73686-93A2-9E49-93F4-B4134827EF36}"/>
              </a:ext>
            </a:extLst>
          </p:cNvPr>
          <p:cNvSpPr>
            <a:spLocks noGrp="1"/>
          </p:cNvSpPr>
          <p:nvPr>
            <p:ph type="title"/>
          </p:nvPr>
        </p:nvSpPr>
        <p:spPr>
          <a:xfrm>
            <a:off x="707923" y="2510916"/>
            <a:ext cx="11250561" cy="1836168"/>
          </a:xfrm>
        </p:spPr>
        <p:txBody>
          <a:bodyPr>
            <a:normAutofit/>
          </a:bodyPr>
          <a:lstStyle/>
          <a:p>
            <a:r>
              <a:rPr lang="en-US" altLang="zh-CN" sz="7200" dirty="0">
                <a:highlight>
                  <a:srgbClr val="C0C0C0"/>
                </a:highlight>
                <a:latin typeface="Times New Roman" panose="02020603050405020304" pitchFamily="18" charset="0"/>
                <a:cs typeface="Times New Roman" panose="02020603050405020304" pitchFamily="18" charset="0"/>
              </a:rPr>
              <a:t>Thank</a:t>
            </a:r>
            <a:r>
              <a:rPr lang="zh-CN" altLang="en-US" sz="7200" dirty="0">
                <a:highlight>
                  <a:srgbClr val="C0C0C0"/>
                </a:highlight>
                <a:latin typeface="Times New Roman" panose="02020603050405020304" pitchFamily="18" charset="0"/>
                <a:cs typeface="Times New Roman" panose="02020603050405020304" pitchFamily="18" charset="0"/>
              </a:rPr>
              <a:t> </a:t>
            </a:r>
            <a:r>
              <a:rPr lang="en-US" altLang="zh-CN" sz="7200" dirty="0">
                <a:highlight>
                  <a:srgbClr val="C0C0C0"/>
                </a:highlight>
                <a:latin typeface="Times New Roman" panose="02020603050405020304" pitchFamily="18" charset="0"/>
                <a:cs typeface="Times New Roman" panose="02020603050405020304" pitchFamily="18" charset="0"/>
              </a:rPr>
              <a:t>You</a:t>
            </a:r>
            <a:r>
              <a:rPr lang="zh-CN" altLang="en-US" sz="7200" dirty="0">
                <a:highlight>
                  <a:srgbClr val="C0C0C0"/>
                </a:highlight>
                <a:latin typeface="Times New Roman" panose="02020603050405020304" pitchFamily="18" charset="0"/>
                <a:cs typeface="Times New Roman" panose="02020603050405020304" pitchFamily="18" charset="0"/>
              </a:rPr>
              <a:t> </a:t>
            </a:r>
            <a:r>
              <a:rPr lang="en-US" altLang="zh-CN" sz="7200" dirty="0">
                <a:highlight>
                  <a:srgbClr val="C0C0C0"/>
                </a:highlight>
                <a:latin typeface="Times New Roman" panose="02020603050405020304" pitchFamily="18" charset="0"/>
                <a:cs typeface="Times New Roman" panose="02020603050405020304" pitchFamily="18" charset="0"/>
              </a:rPr>
              <a:t>All</a:t>
            </a:r>
            <a:r>
              <a:rPr lang="zh-CN" altLang="en-US" sz="7200" dirty="0">
                <a:highlight>
                  <a:srgbClr val="C0C0C0"/>
                </a:highlight>
                <a:latin typeface="Times New Roman" panose="02020603050405020304" pitchFamily="18" charset="0"/>
                <a:cs typeface="Times New Roman" panose="02020603050405020304" pitchFamily="18" charset="0"/>
              </a:rPr>
              <a:t> </a:t>
            </a:r>
            <a:r>
              <a:rPr lang="en-US" altLang="zh-CN" sz="7200" dirty="0">
                <a:highlight>
                  <a:srgbClr val="C0C0C0"/>
                </a:highlight>
                <a:latin typeface="Times New Roman" panose="02020603050405020304" pitchFamily="18" charset="0"/>
                <a:cs typeface="Times New Roman" panose="02020603050405020304" pitchFamily="18" charset="0"/>
              </a:rPr>
              <a:t>for</a:t>
            </a:r>
            <a:r>
              <a:rPr lang="zh-CN" altLang="en-US" sz="7200" dirty="0">
                <a:highlight>
                  <a:srgbClr val="C0C0C0"/>
                </a:highlight>
                <a:latin typeface="Times New Roman" panose="02020603050405020304" pitchFamily="18" charset="0"/>
                <a:cs typeface="Times New Roman" panose="02020603050405020304" pitchFamily="18" charset="0"/>
              </a:rPr>
              <a:t> </a:t>
            </a:r>
            <a:r>
              <a:rPr lang="en-US" altLang="zh-CN" sz="7200" dirty="0">
                <a:highlight>
                  <a:srgbClr val="C0C0C0"/>
                </a:highlight>
                <a:latin typeface="Times New Roman" panose="02020603050405020304" pitchFamily="18" charset="0"/>
                <a:cs typeface="Times New Roman" panose="02020603050405020304" pitchFamily="18" charset="0"/>
              </a:rPr>
              <a:t>Listening!</a:t>
            </a:r>
            <a:endParaRPr lang="zh-CN" altLang="en-US" sz="7200" dirty="0">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69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F09D00-AF96-457E-A3B5-08B3D34DBE86}"/>
              </a:ext>
            </a:extLst>
          </p:cNvPr>
          <p:cNvSpPr>
            <a:spLocks noGrp="1"/>
          </p:cNvSpPr>
          <p:nvPr/>
        </p:nvSpPr>
        <p:spPr>
          <a:xfrm>
            <a:off x="237186" y="247069"/>
            <a:ext cx="3260502" cy="1092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rgbClr val="E33235"/>
                </a:solidFill>
                <a:latin typeface="Times New Roman"/>
                <a:cs typeface="Calibri Light"/>
              </a:rPr>
              <a:t>Review</a:t>
            </a:r>
          </a:p>
        </p:txBody>
      </p:sp>
      <p:cxnSp>
        <p:nvCxnSpPr>
          <p:cNvPr id="15" name="Straight Arrow Connector 14">
            <a:extLst>
              <a:ext uri="{FF2B5EF4-FFF2-40B4-BE49-F238E27FC236}">
                <a16:creationId xmlns:a16="http://schemas.microsoft.com/office/drawing/2014/main" id="{EB1652A4-B0F9-4F45-B447-4E1FFFA0DA19}"/>
              </a:ext>
            </a:extLst>
          </p:cNvPr>
          <p:cNvCxnSpPr/>
          <p:nvPr/>
        </p:nvCxnSpPr>
        <p:spPr>
          <a:xfrm>
            <a:off x="0" y="6485585"/>
            <a:ext cx="12183033" cy="1"/>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29" name="Title 1">
            <a:extLst>
              <a:ext uri="{FF2B5EF4-FFF2-40B4-BE49-F238E27FC236}">
                <a16:creationId xmlns:a16="http://schemas.microsoft.com/office/drawing/2014/main" id="{1681AF37-FD13-4D89-B552-74C5B68244B0}"/>
              </a:ext>
            </a:extLst>
          </p:cNvPr>
          <p:cNvSpPr txBox="1">
            <a:spLocks/>
          </p:cNvSpPr>
          <p:nvPr/>
        </p:nvSpPr>
        <p:spPr>
          <a:xfrm>
            <a:off x="192741" y="6344585"/>
            <a:ext cx="11806516" cy="50977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accent1">
                    <a:lumMod val="75000"/>
                  </a:schemeClr>
                </a:solidFill>
                <a:latin typeface="Times New Roman"/>
                <a:cs typeface="Calibri Light"/>
              </a:rPr>
              <a:t>Fall2020                                                                                      Project Team 6                                                                                       2</a:t>
            </a:r>
            <a:endParaRPr lang="en-US" sz="1600" b="1">
              <a:solidFill>
                <a:schemeClr val="accent1">
                  <a:lumMod val="75000"/>
                </a:schemeClr>
              </a:solidFill>
              <a:latin typeface="Times New Roman"/>
              <a:cs typeface="Times New Roman"/>
            </a:endParaRPr>
          </a:p>
        </p:txBody>
      </p:sp>
      <p:pic>
        <p:nvPicPr>
          <p:cNvPr id="2" name="Picture 2" descr="Diagram&#10;&#10;Description automatically generated">
            <a:extLst>
              <a:ext uri="{FF2B5EF4-FFF2-40B4-BE49-F238E27FC236}">
                <a16:creationId xmlns:a16="http://schemas.microsoft.com/office/drawing/2014/main" id="{8ABE4013-1696-4402-9F0C-DDEEB6481183}"/>
              </a:ext>
            </a:extLst>
          </p:cNvPr>
          <p:cNvPicPr>
            <a:picLocks noChangeAspect="1"/>
          </p:cNvPicPr>
          <p:nvPr/>
        </p:nvPicPr>
        <p:blipFill>
          <a:blip r:embed="rId2"/>
          <a:stretch>
            <a:fillRect/>
          </a:stretch>
        </p:blipFill>
        <p:spPr>
          <a:xfrm>
            <a:off x="4946656" y="2087308"/>
            <a:ext cx="2100628" cy="2076308"/>
          </a:xfrm>
          <a:prstGeom prst="rect">
            <a:avLst/>
          </a:prstGeom>
        </p:spPr>
      </p:pic>
      <p:sp>
        <p:nvSpPr>
          <p:cNvPr id="5" name="Rectangle: Rounded Corners 4">
            <a:extLst>
              <a:ext uri="{FF2B5EF4-FFF2-40B4-BE49-F238E27FC236}">
                <a16:creationId xmlns:a16="http://schemas.microsoft.com/office/drawing/2014/main" id="{2001483F-B78E-4E1D-90DD-4629879D0ED5}"/>
              </a:ext>
            </a:extLst>
          </p:cNvPr>
          <p:cNvSpPr/>
          <p:nvPr/>
        </p:nvSpPr>
        <p:spPr>
          <a:xfrm>
            <a:off x="137658" y="1560770"/>
            <a:ext cx="2801154" cy="965914"/>
          </a:xfrm>
          <a:prstGeom prst="round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Times New Roman" panose="02020603050405020304" pitchFamily="18" charset="0"/>
                <a:ea typeface="+mn-lt"/>
                <a:cs typeface="Times New Roman" panose="02020603050405020304" pitchFamily="18" charset="0"/>
              </a:rPr>
              <a:t>Elders live alone</a:t>
            </a:r>
            <a:endParaRPr lang="en-US" sz="240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F896A066-0BB7-41DE-8E21-DBB045A97E61}"/>
              </a:ext>
            </a:extLst>
          </p:cNvPr>
          <p:cNvSpPr/>
          <p:nvPr/>
        </p:nvSpPr>
        <p:spPr>
          <a:xfrm>
            <a:off x="6221703" y="5529463"/>
            <a:ext cx="4753363" cy="767434"/>
          </a:xfrm>
          <a:prstGeom prst="round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400">
                <a:latin typeface="Times New Roman"/>
                <a:cs typeface="Calibri"/>
              </a:rPr>
              <a:t>Elders' children </a:t>
            </a:r>
            <a:r>
              <a:rPr lang="en-US" sz="2400">
                <a:latin typeface="Times New Roman"/>
                <a:ea typeface="+mn-lt"/>
                <a:cs typeface="+mn-lt"/>
              </a:rPr>
              <a:t>who are looking for a relationship for their parent</a:t>
            </a:r>
            <a:endParaRPr lang="en-US" sz="2400">
              <a:latin typeface="Times New Roman"/>
              <a:cs typeface="Calibri"/>
            </a:endParaRPr>
          </a:p>
        </p:txBody>
      </p:sp>
      <p:sp>
        <p:nvSpPr>
          <p:cNvPr id="7" name="Rectangle: Rounded Corners 6">
            <a:extLst>
              <a:ext uri="{FF2B5EF4-FFF2-40B4-BE49-F238E27FC236}">
                <a16:creationId xmlns:a16="http://schemas.microsoft.com/office/drawing/2014/main" id="{0F86ACB3-D19F-4338-8C81-5EAFA5AD917B}"/>
              </a:ext>
            </a:extLst>
          </p:cNvPr>
          <p:cNvSpPr/>
          <p:nvPr/>
        </p:nvSpPr>
        <p:spPr>
          <a:xfrm>
            <a:off x="7491480" y="928623"/>
            <a:ext cx="3166055" cy="1159095"/>
          </a:xfrm>
          <a:prstGeom prst="round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400">
                <a:latin typeface="Times New Roman"/>
                <a:ea typeface="+mn-lt"/>
                <a:cs typeface="+mn-lt"/>
              </a:rPr>
              <a:t>Single Elders living with family</a:t>
            </a:r>
            <a:endParaRPr lang="en-US" sz="2400">
              <a:latin typeface="Times New Roman"/>
              <a:cs typeface="Calibri"/>
            </a:endParaRPr>
          </a:p>
        </p:txBody>
      </p:sp>
      <p:sp>
        <p:nvSpPr>
          <p:cNvPr id="9" name="Arrow: Curved Down 8">
            <a:extLst>
              <a:ext uri="{FF2B5EF4-FFF2-40B4-BE49-F238E27FC236}">
                <a16:creationId xmlns:a16="http://schemas.microsoft.com/office/drawing/2014/main" id="{4FCB9D49-2F7F-4766-AB30-FADE6BC42E0E}"/>
              </a:ext>
            </a:extLst>
          </p:cNvPr>
          <p:cNvSpPr/>
          <p:nvPr/>
        </p:nvSpPr>
        <p:spPr>
          <a:xfrm rot="-1800000">
            <a:off x="4990371" y="177226"/>
            <a:ext cx="2940675" cy="1255690"/>
          </a:xfrm>
          <a:prstGeom prst="curvedDown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63918E18-6576-4A3F-99C2-29297D25FB0D}"/>
              </a:ext>
            </a:extLst>
          </p:cNvPr>
          <p:cNvSpPr/>
          <p:nvPr/>
        </p:nvSpPr>
        <p:spPr>
          <a:xfrm>
            <a:off x="610198" y="4378559"/>
            <a:ext cx="2515996" cy="1809698"/>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panose="02020603050405020304" pitchFamily="18" charset="0"/>
                <a:ea typeface="+mn-lt"/>
                <a:cs typeface="Times New Roman" panose="02020603050405020304" pitchFamily="18" charset="0"/>
              </a:rPr>
              <a:t>Elders unfamiliarity with modern applications</a:t>
            </a:r>
          </a:p>
        </p:txBody>
      </p:sp>
      <p:sp>
        <p:nvSpPr>
          <p:cNvPr id="20" name="Oval 19">
            <a:extLst>
              <a:ext uri="{FF2B5EF4-FFF2-40B4-BE49-F238E27FC236}">
                <a16:creationId xmlns:a16="http://schemas.microsoft.com/office/drawing/2014/main" id="{1A6F83F9-1D75-4E7D-9295-CCF307D947F6}"/>
              </a:ext>
            </a:extLst>
          </p:cNvPr>
          <p:cNvSpPr/>
          <p:nvPr/>
        </p:nvSpPr>
        <p:spPr>
          <a:xfrm>
            <a:off x="2940621" y="136971"/>
            <a:ext cx="2622097" cy="1800053"/>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panose="02020603050405020304" pitchFamily="18" charset="0"/>
                <a:ea typeface="+mn-lt"/>
                <a:cs typeface="Times New Roman" panose="02020603050405020304" pitchFamily="18" charset="0"/>
              </a:rPr>
              <a:t>Lack of a well-developed elder matchmaking </a:t>
            </a:r>
          </a:p>
          <a:p>
            <a:pPr algn="ctr"/>
            <a:r>
              <a:rPr lang="en-US">
                <a:latin typeface="Times New Roman" panose="02020603050405020304" pitchFamily="18" charset="0"/>
                <a:ea typeface="+mn-lt"/>
                <a:cs typeface="Times New Roman" panose="02020603050405020304" pitchFamily="18" charset="0"/>
              </a:rPr>
              <a:t>database</a:t>
            </a:r>
            <a:endParaRPr lang="en-US">
              <a:latin typeface="Times New Roman" panose="02020603050405020304" pitchFamily="18" charset="0"/>
              <a:cs typeface="Times New Roman" panose="02020603050405020304" pitchFamily="18" charset="0"/>
            </a:endParaRPr>
          </a:p>
        </p:txBody>
      </p:sp>
      <p:sp>
        <p:nvSpPr>
          <p:cNvPr id="21" name="Oval 20">
            <a:extLst>
              <a:ext uri="{FF2B5EF4-FFF2-40B4-BE49-F238E27FC236}">
                <a16:creationId xmlns:a16="http://schemas.microsoft.com/office/drawing/2014/main" id="{963D00E1-5C4A-4A7F-B48D-5CDE392F3B6E}"/>
              </a:ext>
            </a:extLst>
          </p:cNvPr>
          <p:cNvSpPr/>
          <p:nvPr/>
        </p:nvSpPr>
        <p:spPr>
          <a:xfrm>
            <a:off x="8932694" y="2407601"/>
            <a:ext cx="2834300" cy="1848281"/>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panose="02020603050405020304" pitchFamily="18" charset="0"/>
                <a:ea typeface="+mn-lt"/>
                <a:cs typeface="Times New Roman" panose="02020603050405020304" pitchFamily="18" charset="0"/>
              </a:rPr>
              <a:t>Lack of a comfortable way to find candidates for parents as children</a:t>
            </a:r>
            <a:endParaRPr lang="en-US">
              <a:latin typeface="Times New Roman" panose="02020603050405020304" pitchFamily="18" charset="0"/>
              <a:cs typeface="Times New Roman" panose="02020603050405020304" pitchFamily="18" charset="0"/>
            </a:endParaRPr>
          </a:p>
        </p:txBody>
      </p:sp>
      <p:sp>
        <p:nvSpPr>
          <p:cNvPr id="23" name="Arrow: Curved Down 22">
            <a:extLst>
              <a:ext uri="{FF2B5EF4-FFF2-40B4-BE49-F238E27FC236}">
                <a16:creationId xmlns:a16="http://schemas.microsoft.com/office/drawing/2014/main" id="{00487793-9CF2-4DEF-A360-22B754739E3B}"/>
              </a:ext>
            </a:extLst>
          </p:cNvPr>
          <p:cNvSpPr/>
          <p:nvPr/>
        </p:nvSpPr>
        <p:spPr>
          <a:xfrm rot="2820000">
            <a:off x="7130324" y="3441560"/>
            <a:ext cx="3026535" cy="1202028"/>
          </a:xfrm>
          <a:prstGeom prst="curvedDown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CBB9EA0F-042C-418C-B9B4-E8EDC7FB57D6}"/>
              </a:ext>
            </a:extLst>
          </p:cNvPr>
          <p:cNvSpPr/>
          <p:nvPr/>
        </p:nvSpPr>
        <p:spPr>
          <a:xfrm rot="11880000">
            <a:off x="1319223" y="2857289"/>
            <a:ext cx="3460040" cy="1630370"/>
          </a:xfrm>
          <a:prstGeom prst="curvedDown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4997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F09D00-AF96-457E-A3B5-08B3D34DBE86}"/>
              </a:ext>
            </a:extLst>
          </p:cNvPr>
          <p:cNvSpPr>
            <a:spLocks noGrp="1"/>
          </p:cNvSpPr>
          <p:nvPr/>
        </p:nvSpPr>
        <p:spPr>
          <a:xfrm>
            <a:off x="485633" y="217641"/>
            <a:ext cx="10515600" cy="1092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rgbClr val="E33235"/>
                </a:solidFill>
                <a:latin typeface="Times New Roman"/>
                <a:cs typeface="Times New Roman"/>
              </a:rPr>
              <a:t>Proposed Solution</a:t>
            </a:r>
            <a:endParaRPr lang="en-US" sz="4800"/>
          </a:p>
        </p:txBody>
      </p:sp>
      <p:cxnSp>
        <p:nvCxnSpPr>
          <p:cNvPr id="15" name="Straight Arrow Connector 14">
            <a:extLst>
              <a:ext uri="{FF2B5EF4-FFF2-40B4-BE49-F238E27FC236}">
                <a16:creationId xmlns:a16="http://schemas.microsoft.com/office/drawing/2014/main" id="{EB1652A4-B0F9-4F45-B447-4E1FFFA0DA19}"/>
              </a:ext>
            </a:extLst>
          </p:cNvPr>
          <p:cNvCxnSpPr/>
          <p:nvPr/>
        </p:nvCxnSpPr>
        <p:spPr>
          <a:xfrm>
            <a:off x="0" y="6472079"/>
            <a:ext cx="12183033" cy="1"/>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29" name="Title 1">
            <a:extLst>
              <a:ext uri="{FF2B5EF4-FFF2-40B4-BE49-F238E27FC236}">
                <a16:creationId xmlns:a16="http://schemas.microsoft.com/office/drawing/2014/main" id="{1681AF37-FD13-4D89-B552-74C5B68244B0}"/>
              </a:ext>
            </a:extLst>
          </p:cNvPr>
          <p:cNvSpPr txBox="1">
            <a:spLocks/>
          </p:cNvSpPr>
          <p:nvPr/>
        </p:nvSpPr>
        <p:spPr>
          <a:xfrm>
            <a:off x="192741" y="6344585"/>
            <a:ext cx="11806516" cy="50977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accent1">
                    <a:lumMod val="75000"/>
                  </a:schemeClr>
                </a:solidFill>
                <a:latin typeface="Times New Roman"/>
                <a:cs typeface="Calibri Light"/>
              </a:rPr>
              <a:t>Fall2020                                                                                      Project Team 6                                                                                       3</a:t>
            </a:r>
            <a:endParaRPr lang="en-US" sz="1600" b="1">
              <a:solidFill>
                <a:schemeClr val="accent1">
                  <a:lumMod val="75000"/>
                </a:schemeClr>
              </a:solidFill>
              <a:latin typeface="Times New Roman"/>
              <a:cs typeface="Times New Roman"/>
            </a:endParaRPr>
          </a:p>
        </p:txBody>
      </p:sp>
      <p:graphicFrame>
        <p:nvGraphicFramePr>
          <p:cNvPr id="2" name="Table 10">
            <a:extLst>
              <a:ext uri="{FF2B5EF4-FFF2-40B4-BE49-F238E27FC236}">
                <a16:creationId xmlns:a16="http://schemas.microsoft.com/office/drawing/2014/main" id="{32E3C68D-76F8-41A0-A26A-4055506F4F50}"/>
              </a:ext>
            </a:extLst>
          </p:cNvPr>
          <p:cNvGraphicFramePr>
            <a:graphicFrameLocks noGrp="1"/>
          </p:cNvGraphicFramePr>
          <p:nvPr>
            <p:extLst>
              <p:ext uri="{D42A27DB-BD31-4B8C-83A1-F6EECF244321}">
                <p14:modId xmlns:p14="http://schemas.microsoft.com/office/powerpoint/2010/main" val="2332245937"/>
              </p:ext>
            </p:extLst>
          </p:nvPr>
        </p:nvGraphicFramePr>
        <p:xfrm>
          <a:off x="618467" y="1332308"/>
          <a:ext cx="10388336" cy="4837936"/>
        </p:xfrm>
        <a:graphic>
          <a:graphicData uri="http://schemas.openxmlformats.org/drawingml/2006/table">
            <a:tbl>
              <a:tblPr firstRow="1" bandRow="1">
                <a:tableStyleId>{0E3FDE45-AF77-4B5C-9715-49D594BDF05E}</a:tableStyleId>
              </a:tblPr>
              <a:tblGrid>
                <a:gridCol w="1484048">
                  <a:extLst>
                    <a:ext uri="{9D8B030D-6E8A-4147-A177-3AD203B41FA5}">
                      <a16:colId xmlns:a16="http://schemas.microsoft.com/office/drawing/2014/main" val="3249921312"/>
                    </a:ext>
                  </a:extLst>
                </a:gridCol>
                <a:gridCol w="1484048">
                  <a:extLst>
                    <a:ext uri="{9D8B030D-6E8A-4147-A177-3AD203B41FA5}">
                      <a16:colId xmlns:a16="http://schemas.microsoft.com/office/drawing/2014/main" val="430248484"/>
                    </a:ext>
                  </a:extLst>
                </a:gridCol>
                <a:gridCol w="1484048">
                  <a:extLst>
                    <a:ext uri="{9D8B030D-6E8A-4147-A177-3AD203B41FA5}">
                      <a16:colId xmlns:a16="http://schemas.microsoft.com/office/drawing/2014/main" val="2214538165"/>
                    </a:ext>
                  </a:extLst>
                </a:gridCol>
                <a:gridCol w="1484048">
                  <a:extLst>
                    <a:ext uri="{9D8B030D-6E8A-4147-A177-3AD203B41FA5}">
                      <a16:colId xmlns:a16="http://schemas.microsoft.com/office/drawing/2014/main" val="2452659564"/>
                    </a:ext>
                  </a:extLst>
                </a:gridCol>
                <a:gridCol w="1484048">
                  <a:extLst>
                    <a:ext uri="{9D8B030D-6E8A-4147-A177-3AD203B41FA5}">
                      <a16:colId xmlns:a16="http://schemas.microsoft.com/office/drawing/2014/main" val="2063417353"/>
                    </a:ext>
                  </a:extLst>
                </a:gridCol>
                <a:gridCol w="1484048">
                  <a:extLst>
                    <a:ext uri="{9D8B030D-6E8A-4147-A177-3AD203B41FA5}">
                      <a16:colId xmlns:a16="http://schemas.microsoft.com/office/drawing/2014/main" val="2274603090"/>
                    </a:ext>
                  </a:extLst>
                </a:gridCol>
                <a:gridCol w="1484048">
                  <a:extLst>
                    <a:ext uri="{9D8B030D-6E8A-4147-A177-3AD203B41FA5}">
                      <a16:colId xmlns:a16="http://schemas.microsoft.com/office/drawing/2014/main" val="1558977970"/>
                    </a:ext>
                  </a:extLst>
                </a:gridCol>
              </a:tblGrid>
              <a:tr h="1108865">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a:t>Sunset Love</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a:t>Happy Life</a:t>
                      </a:r>
                    </a:p>
                    <a:p>
                      <a:pPr algn="ctr"/>
                      <a:r>
                        <a:rPr lang="en-US" sz="1700"/>
                        <a:t>(Traditional agency)</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a:t>Peach Blossom</a:t>
                      </a:r>
                    </a:p>
                    <a:p>
                      <a:pPr algn="ctr"/>
                      <a:r>
                        <a:rPr lang="en-US" sz="1700"/>
                        <a:t>(Dating TV show)</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a:t>Jiayuan.com</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a:t>Match.com</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err="1"/>
                        <a:t>OurTime</a:t>
                      </a:r>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9609466"/>
                  </a:ext>
                </a:extLst>
              </a:tr>
              <a:tr h="475228">
                <a:tc>
                  <a:txBody>
                    <a:bodyPr/>
                    <a:lstStyle/>
                    <a:p>
                      <a:pPr algn="ctr"/>
                      <a:r>
                        <a:rPr lang="en-US" sz="1700" b="1"/>
                        <a:t>Free Tier</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016577"/>
                  </a:ext>
                </a:extLst>
              </a:tr>
              <a:tr h="827248">
                <a:tc>
                  <a:txBody>
                    <a:bodyPr/>
                    <a:lstStyle/>
                    <a:p>
                      <a:pPr algn="ctr"/>
                      <a:r>
                        <a:rPr lang="en-US" sz="1700" b="1"/>
                        <a:t>User age range &gt;60 y/o</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021295"/>
                  </a:ext>
                </a:extLst>
              </a:tr>
              <a:tr h="598435">
                <a:tc>
                  <a:txBody>
                    <a:bodyPr/>
                    <a:lstStyle/>
                    <a:p>
                      <a:pPr algn="ctr"/>
                      <a:r>
                        <a:rPr lang="en-US" sz="1700" b="1"/>
                        <a:t>Available in China</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3828461"/>
                  </a:ext>
                </a:extLst>
              </a:tr>
              <a:tr h="598435">
                <a:tc>
                  <a:txBody>
                    <a:bodyPr/>
                    <a:lstStyle/>
                    <a:p>
                      <a:pPr algn="ctr"/>
                      <a:r>
                        <a:rPr lang="en-US" sz="1700" b="1"/>
                        <a:t>Professional Service</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7894571"/>
                  </a:ext>
                </a:extLst>
              </a:tr>
              <a:tr h="598435">
                <a:tc>
                  <a:txBody>
                    <a:bodyPr/>
                    <a:lstStyle/>
                    <a:p>
                      <a:pPr algn="ctr"/>
                      <a:r>
                        <a:rPr lang="en-US" sz="1700" b="1"/>
                        <a:t>Voice Assistance</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6277074"/>
                  </a:ext>
                </a:extLst>
              </a:tr>
              <a:tr h="598435">
                <a:tc>
                  <a:txBody>
                    <a:bodyPr/>
                    <a:lstStyle/>
                    <a:p>
                      <a:pPr algn="ctr"/>
                      <a:r>
                        <a:rPr lang="en-US" sz="1700" b="1" dirty="0"/>
                        <a:t>Child Parent profile link</a:t>
                      </a:r>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dirty="0"/>
                    </a:p>
                  </a:txBody>
                  <a:tcPr marL="85301" marR="85301" marT="42650" marB="426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781324"/>
                  </a:ext>
                </a:extLst>
              </a:tr>
            </a:tbl>
          </a:graphicData>
        </a:graphic>
      </p:graphicFrame>
      <p:pic>
        <p:nvPicPr>
          <p:cNvPr id="14" name="Graphic 13" descr="Checkmark with solid fill">
            <a:extLst>
              <a:ext uri="{FF2B5EF4-FFF2-40B4-BE49-F238E27FC236}">
                <a16:creationId xmlns:a16="http://schemas.microsoft.com/office/drawing/2014/main" id="{16A9DCA0-4011-44D8-A83C-774CD76A59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7852" y="2584280"/>
            <a:ext cx="411480" cy="411480"/>
          </a:xfrm>
          <a:prstGeom prst="rect">
            <a:avLst/>
          </a:prstGeom>
        </p:spPr>
      </p:pic>
      <p:pic>
        <p:nvPicPr>
          <p:cNvPr id="17" name="Graphic 16" descr="Close with solid fill">
            <a:extLst>
              <a:ext uri="{FF2B5EF4-FFF2-40B4-BE49-F238E27FC236}">
                <a16:creationId xmlns:a16="http://schemas.microsoft.com/office/drawing/2014/main" id="{49D51511-4487-4A23-AC50-C9CE251727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16293" y="2586352"/>
            <a:ext cx="411480" cy="411480"/>
          </a:xfrm>
          <a:prstGeom prst="rect">
            <a:avLst/>
          </a:prstGeom>
        </p:spPr>
      </p:pic>
      <p:pic>
        <p:nvPicPr>
          <p:cNvPr id="21" name="Graphic 20" descr="Close with solid fill">
            <a:extLst>
              <a:ext uri="{FF2B5EF4-FFF2-40B4-BE49-F238E27FC236}">
                <a16:creationId xmlns:a16="http://schemas.microsoft.com/office/drawing/2014/main" id="{69CCD892-56B3-470A-9B15-AF217C528C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6297" y="2572779"/>
            <a:ext cx="411480" cy="411480"/>
          </a:xfrm>
          <a:prstGeom prst="rect">
            <a:avLst/>
          </a:prstGeom>
        </p:spPr>
      </p:pic>
      <p:pic>
        <p:nvPicPr>
          <p:cNvPr id="22" name="Graphic 21" descr="Close with solid fill">
            <a:extLst>
              <a:ext uri="{FF2B5EF4-FFF2-40B4-BE49-F238E27FC236}">
                <a16:creationId xmlns:a16="http://schemas.microsoft.com/office/drawing/2014/main" id="{64FAF3AD-1DC9-4ABD-ADC5-AB1D88A028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0062" y="2587618"/>
            <a:ext cx="411480" cy="411480"/>
          </a:xfrm>
          <a:prstGeom prst="rect">
            <a:avLst/>
          </a:prstGeom>
        </p:spPr>
      </p:pic>
      <p:pic>
        <p:nvPicPr>
          <p:cNvPr id="23" name="Graphic 22" descr="Checkmark with solid fill">
            <a:extLst>
              <a:ext uri="{FF2B5EF4-FFF2-40B4-BE49-F238E27FC236}">
                <a16:creationId xmlns:a16="http://schemas.microsoft.com/office/drawing/2014/main" id="{2B64415C-B3F3-4BA1-A63D-99704905A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2131" y="2584280"/>
            <a:ext cx="411480" cy="411480"/>
          </a:xfrm>
          <a:prstGeom prst="rect">
            <a:avLst/>
          </a:prstGeom>
        </p:spPr>
      </p:pic>
      <p:pic>
        <p:nvPicPr>
          <p:cNvPr id="24" name="Graphic 23" descr="Checkmark with solid fill">
            <a:extLst>
              <a:ext uri="{FF2B5EF4-FFF2-40B4-BE49-F238E27FC236}">
                <a16:creationId xmlns:a16="http://schemas.microsoft.com/office/drawing/2014/main" id="{2D234855-51DC-43ED-B59E-B39AE4E7C2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9426" y="2585604"/>
            <a:ext cx="411480" cy="411480"/>
          </a:xfrm>
          <a:prstGeom prst="rect">
            <a:avLst/>
          </a:prstGeom>
        </p:spPr>
      </p:pic>
      <p:pic>
        <p:nvPicPr>
          <p:cNvPr id="25" name="Graphic 24" descr="Checkmark with solid fill">
            <a:extLst>
              <a:ext uri="{FF2B5EF4-FFF2-40B4-BE49-F238E27FC236}">
                <a16:creationId xmlns:a16="http://schemas.microsoft.com/office/drawing/2014/main" id="{E369C8D1-1E55-4EBD-8B12-D434500A4D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6818" y="3103067"/>
            <a:ext cx="411480" cy="411480"/>
          </a:xfrm>
          <a:prstGeom prst="rect">
            <a:avLst/>
          </a:prstGeom>
        </p:spPr>
      </p:pic>
      <p:pic>
        <p:nvPicPr>
          <p:cNvPr id="27" name="Graphic 26" descr="Checkmark with solid fill">
            <a:extLst>
              <a:ext uri="{FF2B5EF4-FFF2-40B4-BE49-F238E27FC236}">
                <a16:creationId xmlns:a16="http://schemas.microsoft.com/office/drawing/2014/main" id="{05D1EC46-79A0-4ED1-B24E-5ADC81ECBB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9426" y="3137266"/>
            <a:ext cx="411480" cy="411480"/>
          </a:xfrm>
          <a:prstGeom prst="rect">
            <a:avLst/>
          </a:prstGeom>
        </p:spPr>
      </p:pic>
      <p:pic>
        <p:nvPicPr>
          <p:cNvPr id="28" name="Graphic 27" descr="Close with solid fill">
            <a:extLst>
              <a:ext uri="{FF2B5EF4-FFF2-40B4-BE49-F238E27FC236}">
                <a16:creationId xmlns:a16="http://schemas.microsoft.com/office/drawing/2014/main" id="{58CCA2AE-46A9-475F-B257-B373E58144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16293" y="3139775"/>
            <a:ext cx="411480" cy="411480"/>
          </a:xfrm>
          <a:prstGeom prst="rect">
            <a:avLst/>
          </a:prstGeom>
        </p:spPr>
      </p:pic>
      <p:pic>
        <p:nvPicPr>
          <p:cNvPr id="30" name="Graphic 29" descr="Close with solid fill">
            <a:extLst>
              <a:ext uri="{FF2B5EF4-FFF2-40B4-BE49-F238E27FC236}">
                <a16:creationId xmlns:a16="http://schemas.microsoft.com/office/drawing/2014/main" id="{FC3C75DC-671E-4A56-92E7-F1F909F6EB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6675" y="3140423"/>
            <a:ext cx="411480" cy="411480"/>
          </a:xfrm>
          <a:prstGeom prst="rect">
            <a:avLst/>
          </a:prstGeom>
        </p:spPr>
      </p:pic>
      <p:pic>
        <p:nvPicPr>
          <p:cNvPr id="31" name="Graphic 30" descr="Close with solid fill">
            <a:extLst>
              <a:ext uri="{FF2B5EF4-FFF2-40B4-BE49-F238E27FC236}">
                <a16:creationId xmlns:a16="http://schemas.microsoft.com/office/drawing/2014/main" id="{6BD60872-C2F5-466E-8F39-EEA444AB17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0061" y="3132382"/>
            <a:ext cx="411480" cy="411480"/>
          </a:xfrm>
          <a:prstGeom prst="rect">
            <a:avLst/>
          </a:prstGeom>
        </p:spPr>
      </p:pic>
      <p:pic>
        <p:nvPicPr>
          <p:cNvPr id="32" name="Graphic 31" descr="Close with solid fill">
            <a:extLst>
              <a:ext uri="{FF2B5EF4-FFF2-40B4-BE49-F238E27FC236}">
                <a16:creationId xmlns:a16="http://schemas.microsoft.com/office/drawing/2014/main" id="{F0A05D77-649C-40B0-8CBF-668F989EC1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7801" y="3137704"/>
            <a:ext cx="411480" cy="411480"/>
          </a:xfrm>
          <a:prstGeom prst="rect">
            <a:avLst/>
          </a:prstGeom>
        </p:spPr>
      </p:pic>
      <p:pic>
        <p:nvPicPr>
          <p:cNvPr id="33" name="Graphic 32" descr="Checkmark with solid fill">
            <a:extLst>
              <a:ext uri="{FF2B5EF4-FFF2-40B4-BE49-F238E27FC236}">
                <a16:creationId xmlns:a16="http://schemas.microsoft.com/office/drawing/2014/main" id="{FFB59C89-77C5-4134-8B8C-DB8B7C7483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6818" y="3714618"/>
            <a:ext cx="411480" cy="411480"/>
          </a:xfrm>
          <a:prstGeom prst="rect">
            <a:avLst/>
          </a:prstGeom>
        </p:spPr>
      </p:pic>
      <p:pic>
        <p:nvPicPr>
          <p:cNvPr id="34" name="Graphic 33" descr="Checkmark with solid fill">
            <a:extLst>
              <a:ext uri="{FF2B5EF4-FFF2-40B4-BE49-F238E27FC236}">
                <a16:creationId xmlns:a16="http://schemas.microsoft.com/office/drawing/2014/main" id="{3D192E4B-34E1-434D-B7BA-127FE8A709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9588" y="3745144"/>
            <a:ext cx="411480" cy="411480"/>
          </a:xfrm>
          <a:prstGeom prst="rect">
            <a:avLst/>
          </a:prstGeom>
        </p:spPr>
      </p:pic>
      <p:pic>
        <p:nvPicPr>
          <p:cNvPr id="35" name="Graphic 34" descr="Checkmark with solid fill">
            <a:extLst>
              <a:ext uri="{FF2B5EF4-FFF2-40B4-BE49-F238E27FC236}">
                <a16:creationId xmlns:a16="http://schemas.microsoft.com/office/drawing/2014/main" id="{ABE1CB47-BDB3-420F-8B9F-ACEA134927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6675" y="3725996"/>
            <a:ext cx="411480" cy="411480"/>
          </a:xfrm>
          <a:prstGeom prst="rect">
            <a:avLst/>
          </a:prstGeom>
        </p:spPr>
      </p:pic>
      <p:pic>
        <p:nvPicPr>
          <p:cNvPr id="36" name="Graphic 35" descr="Checkmark with solid fill">
            <a:extLst>
              <a:ext uri="{FF2B5EF4-FFF2-40B4-BE49-F238E27FC236}">
                <a16:creationId xmlns:a16="http://schemas.microsoft.com/office/drawing/2014/main" id="{64DCDF95-0C4D-4FAB-97F9-D3333A91FE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0061" y="3766802"/>
            <a:ext cx="411480" cy="411480"/>
          </a:xfrm>
          <a:prstGeom prst="rect">
            <a:avLst/>
          </a:prstGeom>
        </p:spPr>
      </p:pic>
      <p:pic>
        <p:nvPicPr>
          <p:cNvPr id="37" name="Graphic 36" descr="Checkmark with solid fill">
            <a:extLst>
              <a:ext uri="{FF2B5EF4-FFF2-40B4-BE49-F238E27FC236}">
                <a16:creationId xmlns:a16="http://schemas.microsoft.com/office/drawing/2014/main" id="{6B917F7E-BB8F-4A89-B1B5-9E8ED2FA69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2131" y="3730084"/>
            <a:ext cx="411480" cy="411480"/>
          </a:xfrm>
          <a:prstGeom prst="rect">
            <a:avLst/>
          </a:prstGeom>
        </p:spPr>
      </p:pic>
      <p:pic>
        <p:nvPicPr>
          <p:cNvPr id="39" name="Graphic 38" descr="Close with solid fill">
            <a:extLst>
              <a:ext uri="{FF2B5EF4-FFF2-40B4-BE49-F238E27FC236}">
                <a16:creationId xmlns:a16="http://schemas.microsoft.com/office/drawing/2014/main" id="{48790370-0571-48D8-B990-60B727083C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9426" y="3744487"/>
            <a:ext cx="411480" cy="411480"/>
          </a:xfrm>
          <a:prstGeom prst="rect">
            <a:avLst/>
          </a:prstGeom>
        </p:spPr>
      </p:pic>
      <p:pic>
        <p:nvPicPr>
          <p:cNvPr id="40" name="Graphic 39" descr="Checkmark with solid fill">
            <a:extLst>
              <a:ext uri="{FF2B5EF4-FFF2-40B4-BE49-F238E27FC236}">
                <a16:creationId xmlns:a16="http://schemas.microsoft.com/office/drawing/2014/main" id="{2E36EACD-87F6-4938-8EC9-0C765BEE1D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6818" y="4360804"/>
            <a:ext cx="411480" cy="411480"/>
          </a:xfrm>
          <a:prstGeom prst="rect">
            <a:avLst/>
          </a:prstGeom>
        </p:spPr>
      </p:pic>
      <p:pic>
        <p:nvPicPr>
          <p:cNvPr id="41" name="Graphic 40" descr="Checkmark with solid fill">
            <a:extLst>
              <a:ext uri="{FF2B5EF4-FFF2-40B4-BE49-F238E27FC236}">
                <a16:creationId xmlns:a16="http://schemas.microsoft.com/office/drawing/2014/main" id="{F9D555F6-28E7-49A3-A05C-D2A0FB7167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9588" y="4375864"/>
            <a:ext cx="411480" cy="411480"/>
          </a:xfrm>
          <a:prstGeom prst="rect">
            <a:avLst/>
          </a:prstGeom>
        </p:spPr>
      </p:pic>
      <p:pic>
        <p:nvPicPr>
          <p:cNvPr id="42" name="Graphic 41" descr="Checkmark with solid fill">
            <a:extLst>
              <a:ext uri="{FF2B5EF4-FFF2-40B4-BE49-F238E27FC236}">
                <a16:creationId xmlns:a16="http://schemas.microsoft.com/office/drawing/2014/main" id="{CF32B586-0753-4370-B2D0-CE2924B01E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6675" y="4376512"/>
            <a:ext cx="411480" cy="411480"/>
          </a:xfrm>
          <a:prstGeom prst="rect">
            <a:avLst/>
          </a:prstGeom>
        </p:spPr>
      </p:pic>
      <p:pic>
        <p:nvPicPr>
          <p:cNvPr id="43" name="Graphic 42" descr="Checkmark with solid fill">
            <a:extLst>
              <a:ext uri="{FF2B5EF4-FFF2-40B4-BE49-F238E27FC236}">
                <a16:creationId xmlns:a16="http://schemas.microsoft.com/office/drawing/2014/main" id="{FAFC3920-6CAB-44C3-9610-A29FD8A522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7241" y="4360804"/>
            <a:ext cx="411480" cy="411480"/>
          </a:xfrm>
          <a:prstGeom prst="rect">
            <a:avLst/>
          </a:prstGeom>
        </p:spPr>
      </p:pic>
      <p:pic>
        <p:nvPicPr>
          <p:cNvPr id="44" name="Graphic 43" descr="Close with solid fill">
            <a:extLst>
              <a:ext uri="{FF2B5EF4-FFF2-40B4-BE49-F238E27FC236}">
                <a16:creationId xmlns:a16="http://schemas.microsoft.com/office/drawing/2014/main" id="{559F5210-D9F2-49FA-BA98-651B3EE6ED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0675" y="4359929"/>
            <a:ext cx="411480" cy="411480"/>
          </a:xfrm>
          <a:prstGeom prst="rect">
            <a:avLst/>
          </a:prstGeom>
        </p:spPr>
      </p:pic>
      <p:pic>
        <p:nvPicPr>
          <p:cNvPr id="45" name="Graphic 44" descr="Close with solid fill">
            <a:extLst>
              <a:ext uri="{FF2B5EF4-FFF2-40B4-BE49-F238E27FC236}">
                <a16:creationId xmlns:a16="http://schemas.microsoft.com/office/drawing/2014/main" id="{9F597B95-81C2-4F93-9C88-8FBFF67C9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9426" y="4395003"/>
            <a:ext cx="411480" cy="411480"/>
          </a:xfrm>
          <a:prstGeom prst="rect">
            <a:avLst/>
          </a:prstGeom>
        </p:spPr>
      </p:pic>
      <p:pic>
        <p:nvPicPr>
          <p:cNvPr id="47" name="Graphic 46" descr="Checkmark with solid fill">
            <a:extLst>
              <a:ext uri="{FF2B5EF4-FFF2-40B4-BE49-F238E27FC236}">
                <a16:creationId xmlns:a16="http://schemas.microsoft.com/office/drawing/2014/main" id="{CB446709-CC27-41E8-91E6-ADA29761BA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6818" y="4952545"/>
            <a:ext cx="411480" cy="411480"/>
          </a:xfrm>
          <a:prstGeom prst="rect">
            <a:avLst/>
          </a:prstGeom>
        </p:spPr>
      </p:pic>
      <p:pic>
        <p:nvPicPr>
          <p:cNvPr id="50" name="Graphic 49" descr="Close with solid fill">
            <a:extLst>
              <a:ext uri="{FF2B5EF4-FFF2-40B4-BE49-F238E27FC236}">
                <a16:creationId xmlns:a16="http://schemas.microsoft.com/office/drawing/2014/main" id="{F2D41FA5-DEFE-4DF5-ADF7-6A9F51AF03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16293" y="5002241"/>
            <a:ext cx="411480" cy="411480"/>
          </a:xfrm>
          <a:prstGeom prst="rect">
            <a:avLst/>
          </a:prstGeom>
        </p:spPr>
      </p:pic>
      <p:pic>
        <p:nvPicPr>
          <p:cNvPr id="51" name="Graphic 50" descr="Close with solid fill">
            <a:extLst>
              <a:ext uri="{FF2B5EF4-FFF2-40B4-BE49-F238E27FC236}">
                <a16:creationId xmlns:a16="http://schemas.microsoft.com/office/drawing/2014/main" id="{77A8BA7B-E23E-4C51-B161-817AD555E5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6675" y="4998560"/>
            <a:ext cx="411480" cy="411480"/>
          </a:xfrm>
          <a:prstGeom prst="rect">
            <a:avLst/>
          </a:prstGeom>
        </p:spPr>
      </p:pic>
      <p:pic>
        <p:nvPicPr>
          <p:cNvPr id="52" name="Graphic 51" descr="Close with solid fill">
            <a:extLst>
              <a:ext uri="{FF2B5EF4-FFF2-40B4-BE49-F238E27FC236}">
                <a16:creationId xmlns:a16="http://schemas.microsoft.com/office/drawing/2014/main" id="{1E26A62E-3B5C-415E-8C26-3AD327FB07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0368" y="5001005"/>
            <a:ext cx="411480" cy="411480"/>
          </a:xfrm>
          <a:prstGeom prst="rect">
            <a:avLst/>
          </a:prstGeom>
        </p:spPr>
      </p:pic>
      <p:pic>
        <p:nvPicPr>
          <p:cNvPr id="53" name="Graphic 52" descr="Close with solid fill">
            <a:extLst>
              <a:ext uri="{FF2B5EF4-FFF2-40B4-BE49-F238E27FC236}">
                <a16:creationId xmlns:a16="http://schemas.microsoft.com/office/drawing/2014/main" id="{47FC780E-2FBE-461F-AD92-3A00B2D1D1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7241" y="4997668"/>
            <a:ext cx="411480" cy="411480"/>
          </a:xfrm>
          <a:prstGeom prst="rect">
            <a:avLst/>
          </a:prstGeom>
        </p:spPr>
      </p:pic>
      <p:pic>
        <p:nvPicPr>
          <p:cNvPr id="54" name="Graphic 53" descr="Close with solid fill">
            <a:extLst>
              <a:ext uri="{FF2B5EF4-FFF2-40B4-BE49-F238E27FC236}">
                <a16:creationId xmlns:a16="http://schemas.microsoft.com/office/drawing/2014/main" id="{3091CF33-1A48-4590-9795-4414E83C83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9426" y="5030302"/>
            <a:ext cx="411480" cy="411480"/>
          </a:xfrm>
          <a:prstGeom prst="rect">
            <a:avLst/>
          </a:prstGeom>
        </p:spPr>
      </p:pic>
      <p:pic>
        <p:nvPicPr>
          <p:cNvPr id="55" name="Graphic 54" descr="Checkmark with solid fill">
            <a:extLst>
              <a:ext uri="{FF2B5EF4-FFF2-40B4-BE49-F238E27FC236}">
                <a16:creationId xmlns:a16="http://schemas.microsoft.com/office/drawing/2014/main" id="{AA460602-8354-4BFC-A5C5-FF6C8871C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6818" y="5597955"/>
            <a:ext cx="411480" cy="411480"/>
          </a:xfrm>
          <a:prstGeom prst="rect">
            <a:avLst/>
          </a:prstGeom>
        </p:spPr>
      </p:pic>
      <p:pic>
        <p:nvPicPr>
          <p:cNvPr id="56" name="Graphic 55" descr="Close with solid fill">
            <a:extLst>
              <a:ext uri="{FF2B5EF4-FFF2-40B4-BE49-F238E27FC236}">
                <a16:creationId xmlns:a16="http://schemas.microsoft.com/office/drawing/2014/main" id="{1155DF20-FE20-4437-A2FF-B00AA2D256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9588" y="5614656"/>
            <a:ext cx="411480" cy="411480"/>
          </a:xfrm>
          <a:prstGeom prst="rect">
            <a:avLst/>
          </a:prstGeom>
        </p:spPr>
      </p:pic>
      <p:pic>
        <p:nvPicPr>
          <p:cNvPr id="57" name="Graphic 56" descr="Close with solid fill">
            <a:extLst>
              <a:ext uri="{FF2B5EF4-FFF2-40B4-BE49-F238E27FC236}">
                <a16:creationId xmlns:a16="http://schemas.microsoft.com/office/drawing/2014/main" id="{3AF4AC4E-C6B6-48BB-ACFC-8D43BDF46B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6297" y="5614656"/>
            <a:ext cx="411480" cy="411480"/>
          </a:xfrm>
          <a:prstGeom prst="rect">
            <a:avLst/>
          </a:prstGeom>
        </p:spPr>
      </p:pic>
      <p:pic>
        <p:nvPicPr>
          <p:cNvPr id="58" name="Graphic 57" descr="Close with solid fill">
            <a:extLst>
              <a:ext uri="{FF2B5EF4-FFF2-40B4-BE49-F238E27FC236}">
                <a16:creationId xmlns:a16="http://schemas.microsoft.com/office/drawing/2014/main" id="{E45A92C5-FC8A-4125-B7DE-B112B6474B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9612" y="5597955"/>
            <a:ext cx="411480" cy="411480"/>
          </a:xfrm>
          <a:prstGeom prst="rect">
            <a:avLst/>
          </a:prstGeom>
        </p:spPr>
      </p:pic>
      <p:pic>
        <p:nvPicPr>
          <p:cNvPr id="59" name="Graphic 58" descr="Close with solid fill">
            <a:extLst>
              <a:ext uri="{FF2B5EF4-FFF2-40B4-BE49-F238E27FC236}">
                <a16:creationId xmlns:a16="http://schemas.microsoft.com/office/drawing/2014/main" id="{6AC5B2F5-02BE-446F-9075-2B4917AC99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7241" y="5598948"/>
            <a:ext cx="411480" cy="411480"/>
          </a:xfrm>
          <a:prstGeom prst="rect">
            <a:avLst/>
          </a:prstGeom>
        </p:spPr>
      </p:pic>
      <p:pic>
        <p:nvPicPr>
          <p:cNvPr id="60" name="Graphic 59" descr="Close with solid fill">
            <a:extLst>
              <a:ext uri="{FF2B5EF4-FFF2-40B4-BE49-F238E27FC236}">
                <a16:creationId xmlns:a16="http://schemas.microsoft.com/office/drawing/2014/main" id="{96550DF7-6966-442E-9DA1-F56737F33D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9426" y="5631496"/>
            <a:ext cx="411480" cy="411480"/>
          </a:xfrm>
          <a:prstGeom prst="rect">
            <a:avLst/>
          </a:prstGeom>
        </p:spPr>
      </p:pic>
    </p:spTree>
    <p:extLst>
      <p:ext uri="{BB962C8B-B14F-4D97-AF65-F5344CB8AC3E}">
        <p14:creationId xmlns:p14="http://schemas.microsoft.com/office/powerpoint/2010/main" val="248945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713433" y="394800"/>
            <a:ext cx="9588800" cy="1056800"/>
          </a:xfrm>
          <a:prstGeom prst="rect">
            <a:avLst/>
          </a:prstGeom>
        </p:spPr>
        <p:txBody>
          <a:bodyPr spcFirstLastPara="1" wrap="square" lIns="121900" tIns="121900" rIns="121900" bIns="121900" anchor="b" anchorCtr="0">
            <a:noAutofit/>
          </a:bodyPr>
          <a:lstStyle/>
          <a:p>
            <a:pPr algn="l"/>
            <a:r>
              <a:rPr lang="en" sz="4800" b="1">
                <a:solidFill>
                  <a:srgbClr val="FF0000"/>
                </a:solidFill>
                <a:latin typeface="Times New Roman"/>
                <a:ea typeface="Times New Roman"/>
                <a:cs typeface="Times New Roman"/>
                <a:sym typeface="Times New Roman"/>
              </a:rPr>
              <a:t>Visual</a:t>
            </a:r>
            <a:r>
              <a:rPr lang="en" sz="6400" b="1">
                <a:solidFill>
                  <a:srgbClr val="FF0000"/>
                </a:solidFill>
                <a:latin typeface="Times New Roman"/>
                <a:ea typeface="Times New Roman"/>
                <a:cs typeface="Times New Roman"/>
                <a:sym typeface="Times New Roman"/>
              </a:rPr>
              <a:t> </a:t>
            </a:r>
            <a:r>
              <a:rPr lang="en" sz="4800" b="1">
                <a:solidFill>
                  <a:srgbClr val="FF0000"/>
                </a:solidFill>
                <a:latin typeface="Times New Roman"/>
                <a:ea typeface="Times New Roman"/>
                <a:cs typeface="Times New Roman"/>
                <a:sym typeface="Times New Roman"/>
              </a:rPr>
              <a:t>Storyboard</a:t>
            </a:r>
            <a:endParaRPr sz="4800" b="1">
              <a:solidFill>
                <a:srgbClr val="FF0000"/>
              </a:solidFill>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wrap="square" lIns="121900" tIns="121900" rIns="121900" bIns="121900" anchor="t" anchorCtr="0">
            <a:noAutofit/>
          </a:bodyPr>
          <a:lstStyle/>
          <a:p>
            <a:pPr marL="0" indent="0"/>
            <a:endParaRPr/>
          </a:p>
        </p:txBody>
      </p:sp>
      <p:pic>
        <p:nvPicPr>
          <p:cNvPr id="56" name="Google Shape;56;p13"/>
          <p:cNvPicPr preferRelativeResize="0"/>
          <p:nvPr/>
        </p:nvPicPr>
        <p:blipFill>
          <a:blip r:embed="rId3">
            <a:alphaModFix/>
          </a:blip>
          <a:stretch>
            <a:fillRect/>
          </a:stretch>
        </p:blipFill>
        <p:spPr>
          <a:xfrm>
            <a:off x="1367016" y="2299433"/>
            <a:ext cx="9457971" cy="2822953"/>
          </a:xfrm>
          <a:prstGeom prst="rect">
            <a:avLst/>
          </a:prstGeom>
          <a:noFill/>
          <a:ln>
            <a:noFill/>
          </a:ln>
        </p:spPr>
      </p:pic>
      <p:pic>
        <p:nvPicPr>
          <p:cNvPr id="57" name="Google Shape;57;p13"/>
          <p:cNvPicPr preferRelativeResize="0"/>
          <p:nvPr/>
        </p:nvPicPr>
        <p:blipFill>
          <a:blip r:embed="rId4">
            <a:alphaModFix/>
          </a:blip>
          <a:stretch>
            <a:fillRect/>
          </a:stretch>
        </p:blipFill>
        <p:spPr>
          <a:xfrm>
            <a:off x="1367001" y="2299434"/>
            <a:ext cx="9588924" cy="2822965"/>
          </a:xfrm>
          <a:prstGeom prst="rect">
            <a:avLst/>
          </a:prstGeom>
          <a:noFill/>
          <a:ln>
            <a:noFill/>
          </a:ln>
        </p:spPr>
      </p:pic>
      <p:pic>
        <p:nvPicPr>
          <p:cNvPr id="58" name="Google Shape;58;p13"/>
          <p:cNvPicPr preferRelativeResize="0"/>
          <p:nvPr/>
        </p:nvPicPr>
        <p:blipFill>
          <a:blip r:embed="rId5">
            <a:alphaModFix/>
          </a:blip>
          <a:stretch>
            <a:fillRect/>
          </a:stretch>
        </p:blipFill>
        <p:spPr>
          <a:xfrm>
            <a:off x="5014385" y="1545001"/>
            <a:ext cx="2163233" cy="4331833"/>
          </a:xfrm>
          <a:prstGeom prst="rect">
            <a:avLst/>
          </a:prstGeom>
          <a:noFill/>
          <a:ln>
            <a:noFill/>
          </a:ln>
        </p:spPr>
      </p:pic>
      <p:pic>
        <p:nvPicPr>
          <p:cNvPr id="59" name="Google Shape;59;p13"/>
          <p:cNvPicPr preferRelativeResize="0"/>
          <p:nvPr/>
        </p:nvPicPr>
        <p:blipFill>
          <a:blip r:embed="rId6">
            <a:alphaModFix/>
          </a:blip>
          <a:stretch>
            <a:fillRect/>
          </a:stretch>
        </p:blipFill>
        <p:spPr>
          <a:xfrm>
            <a:off x="5014400" y="1560951"/>
            <a:ext cx="2163200" cy="4299933"/>
          </a:xfrm>
          <a:prstGeom prst="rect">
            <a:avLst/>
          </a:prstGeom>
          <a:noFill/>
          <a:ln>
            <a:noFill/>
          </a:ln>
        </p:spPr>
      </p:pic>
      <p:pic>
        <p:nvPicPr>
          <p:cNvPr id="60" name="Google Shape;60;p13"/>
          <p:cNvPicPr preferRelativeResize="0"/>
          <p:nvPr/>
        </p:nvPicPr>
        <p:blipFill>
          <a:blip r:embed="rId7">
            <a:alphaModFix/>
          </a:blip>
          <a:stretch>
            <a:fillRect/>
          </a:stretch>
        </p:blipFill>
        <p:spPr>
          <a:xfrm>
            <a:off x="5014400" y="1539734"/>
            <a:ext cx="2163200" cy="4342367"/>
          </a:xfrm>
          <a:prstGeom prst="rect">
            <a:avLst/>
          </a:prstGeom>
          <a:noFill/>
          <a:ln>
            <a:noFill/>
          </a:ln>
        </p:spPr>
      </p:pic>
      <p:pic>
        <p:nvPicPr>
          <p:cNvPr id="61" name="Google Shape;61;p13"/>
          <p:cNvPicPr preferRelativeResize="0"/>
          <p:nvPr/>
        </p:nvPicPr>
        <p:blipFill>
          <a:blip r:embed="rId8">
            <a:alphaModFix/>
          </a:blip>
          <a:stretch>
            <a:fillRect/>
          </a:stretch>
        </p:blipFill>
        <p:spPr>
          <a:xfrm>
            <a:off x="3962116" y="1539734"/>
            <a:ext cx="4267781" cy="4342367"/>
          </a:xfrm>
          <a:prstGeom prst="rect">
            <a:avLst/>
          </a:prstGeom>
          <a:noFill/>
          <a:ln>
            <a:noFill/>
          </a:ln>
        </p:spPr>
      </p:pic>
      <p:pic>
        <p:nvPicPr>
          <p:cNvPr id="62" name="Google Shape;62;p13"/>
          <p:cNvPicPr preferRelativeResize="0"/>
          <p:nvPr/>
        </p:nvPicPr>
        <p:blipFill>
          <a:blip r:embed="rId9">
            <a:alphaModFix/>
          </a:blip>
          <a:stretch>
            <a:fillRect/>
          </a:stretch>
        </p:blipFill>
        <p:spPr>
          <a:xfrm>
            <a:off x="5079868" y="1545067"/>
            <a:ext cx="2163200" cy="4331687"/>
          </a:xfrm>
          <a:prstGeom prst="rect">
            <a:avLst/>
          </a:prstGeom>
          <a:noFill/>
          <a:ln>
            <a:noFill/>
          </a:ln>
        </p:spPr>
      </p:pic>
      <p:pic>
        <p:nvPicPr>
          <p:cNvPr id="63" name="Google Shape;63;p13"/>
          <p:cNvPicPr preferRelativeResize="0"/>
          <p:nvPr/>
        </p:nvPicPr>
        <p:blipFill>
          <a:blip r:embed="rId10">
            <a:alphaModFix/>
          </a:blip>
          <a:stretch>
            <a:fillRect/>
          </a:stretch>
        </p:blipFill>
        <p:spPr>
          <a:xfrm>
            <a:off x="5079867" y="1579134"/>
            <a:ext cx="2163200" cy="4263567"/>
          </a:xfrm>
          <a:prstGeom prst="rect">
            <a:avLst/>
          </a:prstGeom>
          <a:noFill/>
          <a:ln>
            <a:noFill/>
          </a:ln>
        </p:spPr>
      </p:pic>
      <p:pic>
        <p:nvPicPr>
          <p:cNvPr id="64" name="Google Shape;64;p13"/>
          <p:cNvPicPr preferRelativeResize="0"/>
          <p:nvPr/>
        </p:nvPicPr>
        <p:blipFill>
          <a:blip r:embed="rId11">
            <a:alphaModFix/>
          </a:blip>
          <a:stretch>
            <a:fillRect/>
          </a:stretch>
        </p:blipFill>
        <p:spPr>
          <a:xfrm>
            <a:off x="2908868" y="1579134"/>
            <a:ext cx="6374257" cy="4263565"/>
          </a:xfrm>
          <a:prstGeom prst="rect">
            <a:avLst/>
          </a:prstGeom>
          <a:noFill/>
          <a:ln>
            <a:noFill/>
          </a:ln>
        </p:spPr>
      </p:pic>
      <p:pic>
        <p:nvPicPr>
          <p:cNvPr id="65" name="Google Shape;65;p13"/>
          <p:cNvPicPr preferRelativeResize="0"/>
          <p:nvPr/>
        </p:nvPicPr>
        <p:blipFill>
          <a:blip r:embed="rId12">
            <a:alphaModFix/>
          </a:blip>
          <a:stretch>
            <a:fillRect/>
          </a:stretch>
        </p:blipFill>
        <p:spPr>
          <a:xfrm>
            <a:off x="5014400" y="1534308"/>
            <a:ext cx="2163200" cy="4353208"/>
          </a:xfrm>
          <a:prstGeom prst="rect">
            <a:avLst/>
          </a:prstGeom>
          <a:noFill/>
          <a:ln>
            <a:noFill/>
          </a:ln>
        </p:spPr>
      </p:pic>
      <p:cxnSp>
        <p:nvCxnSpPr>
          <p:cNvPr id="2" name="Straight Arrow Connector 1">
            <a:extLst>
              <a:ext uri="{FF2B5EF4-FFF2-40B4-BE49-F238E27FC236}">
                <a16:creationId xmlns:a16="http://schemas.microsoft.com/office/drawing/2014/main" id="{5A5E02DE-AC1F-47E0-80CA-125552407EBE}"/>
              </a:ext>
            </a:extLst>
          </p:cNvPr>
          <p:cNvCxnSpPr/>
          <p:nvPr/>
        </p:nvCxnSpPr>
        <p:spPr>
          <a:xfrm>
            <a:off x="0" y="6472082"/>
            <a:ext cx="12183033" cy="1"/>
          </a:xfrm>
          <a:prstGeom prst="straightConnector1">
            <a:avLst/>
          </a:prstGeom>
          <a:ln/>
        </p:spPr>
        <p:style>
          <a:lnRef idx="2">
            <a:schemeClr val="accent4"/>
          </a:lnRef>
          <a:fillRef idx="0">
            <a:schemeClr val="accent4"/>
          </a:fillRef>
          <a:effectRef idx="1">
            <a:schemeClr val="accent4"/>
          </a:effectRef>
          <a:fontRef idx="minor">
            <a:schemeClr val="tx1"/>
          </a:fontRef>
        </p:style>
      </p:cxnSp>
      <p:sp>
        <p:nvSpPr>
          <p:cNvPr id="17" name="Title 1">
            <a:extLst>
              <a:ext uri="{FF2B5EF4-FFF2-40B4-BE49-F238E27FC236}">
                <a16:creationId xmlns:a16="http://schemas.microsoft.com/office/drawing/2014/main" id="{ADBED2C1-EE1A-1C41-953E-4C189B356448}"/>
              </a:ext>
            </a:extLst>
          </p:cNvPr>
          <p:cNvSpPr txBox="1">
            <a:spLocks/>
          </p:cNvSpPr>
          <p:nvPr/>
        </p:nvSpPr>
        <p:spPr>
          <a:xfrm>
            <a:off x="192742" y="6348225"/>
            <a:ext cx="11806516" cy="50977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472C4">
                    <a:lumMod val="75000"/>
                  </a:srgbClr>
                </a:solidFill>
                <a:latin typeface="Times New Roman"/>
                <a:cs typeface="Calibri Light"/>
              </a:rPr>
              <a:t>Fall2020                                                                                      Project Team 6                                                                                       </a:t>
            </a:r>
            <a:r>
              <a:rPr lang="en-US" altLang="zh-CN" sz="1600" b="1" dirty="0">
                <a:solidFill>
                  <a:srgbClr val="4472C4">
                    <a:lumMod val="75000"/>
                  </a:srgbClr>
                </a:solidFill>
                <a:latin typeface="Times New Roman"/>
                <a:cs typeface="Calibri Light"/>
              </a:rPr>
              <a:t>4</a:t>
            </a:r>
            <a:endParaRPr lang="en-US" sz="1600" b="1" dirty="0">
              <a:solidFill>
                <a:srgbClr val="4472C4">
                  <a:lumMod val="75000"/>
                </a:srgbClr>
              </a:solidFill>
              <a:latin typeface="Times New Roman"/>
              <a:cs typeface="Times New Roman"/>
            </a:endParaRPr>
          </a:p>
        </p:txBody>
      </p:sp>
    </p:spTree>
    <p:extLst>
      <p:ext uri="{BB962C8B-B14F-4D97-AF65-F5344CB8AC3E}">
        <p14:creationId xmlns:p14="http://schemas.microsoft.com/office/powerpoint/2010/main" val="17998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000"/>
                                          </p:stCondLst>
                                        </p:cTn>
                                        <p:tgtEl>
                                          <p:spTgt spid="5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64"/>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F09D00-AF96-457E-A3B5-08B3D34DBE86}"/>
              </a:ext>
            </a:extLst>
          </p:cNvPr>
          <p:cNvSpPr>
            <a:spLocks noGrp="1"/>
          </p:cNvSpPr>
          <p:nvPr/>
        </p:nvSpPr>
        <p:spPr>
          <a:xfrm>
            <a:off x="838200" y="365125"/>
            <a:ext cx="10515600" cy="1092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rgbClr val="E33235"/>
                </a:solidFill>
                <a:latin typeface="Times New Roman"/>
                <a:cs typeface="Calibri Light" panose="020F0302020204030204"/>
              </a:rPr>
              <a:t>Product Roadmap</a:t>
            </a:r>
            <a:endParaRPr lang="en-US" sz="4800"/>
          </a:p>
        </p:txBody>
      </p:sp>
      <p:cxnSp>
        <p:nvCxnSpPr>
          <p:cNvPr id="15" name="Straight Arrow Connector 14">
            <a:extLst>
              <a:ext uri="{FF2B5EF4-FFF2-40B4-BE49-F238E27FC236}">
                <a16:creationId xmlns:a16="http://schemas.microsoft.com/office/drawing/2014/main" id="{EB1652A4-B0F9-4F45-B447-4E1FFFA0DA19}"/>
              </a:ext>
            </a:extLst>
          </p:cNvPr>
          <p:cNvCxnSpPr/>
          <p:nvPr/>
        </p:nvCxnSpPr>
        <p:spPr>
          <a:xfrm>
            <a:off x="0" y="6472082"/>
            <a:ext cx="12183033" cy="1"/>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29" name="Title 1">
            <a:extLst>
              <a:ext uri="{FF2B5EF4-FFF2-40B4-BE49-F238E27FC236}">
                <a16:creationId xmlns:a16="http://schemas.microsoft.com/office/drawing/2014/main" id="{1681AF37-FD13-4D89-B552-74C5B68244B0}"/>
              </a:ext>
            </a:extLst>
          </p:cNvPr>
          <p:cNvSpPr txBox="1">
            <a:spLocks/>
          </p:cNvSpPr>
          <p:nvPr/>
        </p:nvSpPr>
        <p:spPr>
          <a:xfrm>
            <a:off x="192742" y="6348225"/>
            <a:ext cx="11806516" cy="50977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1">
                    <a:lumMod val="75000"/>
                  </a:schemeClr>
                </a:solidFill>
                <a:latin typeface="Times New Roman"/>
                <a:cs typeface="Calibri Light"/>
              </a:rPr>
              <a:t>Fall2020                                                                                      Project Team 6                                                                                       5</a:t>
            </a:r>
            <a:endParaRPr lang="en-US" sz="1600" b="1" dirty="0">
              <a:solidFill>
                <a:schemeClr val="accent1">
                  <a:lumMod val="75000"/>
                </a:schemeClr>
              </a:solidFill>
              <a:latin typeface="Times New Roman"/>
              <a:cs typeface="Times New Roman"/>
            </a:endParaRPr>
          </a:p>
        </p:txBody>
      </p:sp>
      <p:graphicFrame>
        <p:nvGraphicFramePr>
          <p:cNvPr id="8" name="Diagram 7">
            <a:extLst>
              <a:ext uri="{FF2B5EF4-FFF2-40B4-BE49-F238E27FC236}">
                <a16:creationId xmlns:a16="http://schemas.microsoft.com/office/drawing/2014/main" id="{39B335C6-A904-4F8C-897A-A9952943402C}"/>
              </a:ext>
            </a:extLst>
          </p:cNvPr>
          <p:cNvGraphicFramePr/>
          <p:nvPr>
            <p:extLst>
              <p:ext uri="{D42A27DB-BD31-4B8C-83A1-F6EECF244321}">
                <p14:modId xmlns:p14="http://schemas.microsoft.com/office/powerpoint/2010/main" val="3500686110"/>
              </p:ext>
            </p:extLst>
          </p:nvPr>
        </p:nvGraphicFramePr>
        <p:xfrm>
          <a:off x="833716" y="2169605"/>
          <a:ext cx="10515600" cy="277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230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8" descr="Icon&#10;&#10;Description automatically generated">
            <a:extLst>
              <a:ext uri="{FF2B5EF4-FFF2-40B4-BE49-F238E27FC236}">
                <a16:creationId xmlns:a16="http://schemas.microsoft.com/office/drawing/2014/main" id="{CBD39CEE-D9E7-418C-8D54-AFEB3E6F799E}"/>
              </a:ext>
            </a:extLst>
          </p:cNvPr>
          <p:cNvPicPr>
            <a:picLocks noChangeAspect="1"/>
          </p:cNvPicPr>
          <p:nvPr/>
        </p:nvPicPr>
        <p:blipFill>
          <a:blip r:embed="rId2"/>
          <a:stretch>
            <a:fillRect/>
          </a:stretch>
        </p:blipFill>
        <p:spPr>
          <a:xfrm>
            <a:off x="946826" y="5060860"/>
            <a:ext cx="1308370" cy="992132"/>
          </a:xfrm>
          <a:prstGeom prst="rect">
            <a:avLst/>
          </a:prstGeom>
        </p:spPr>
      </p:pic>
      <p:pic>
        <p:nvPicPr>
          <p:cNvPr id="18" name="Picture 33" descr="A picture containing text&#10;&#10;Description automatically generated">
            <a:extLst>
              <a:ext uri="{FF2B5EF4-FFF2-40B4-BE49-F238E27FC236}">
                <a16:creationId xmlns:a16="http://schemas.microsoft.com/office/drawing/2014/main" id="{B5DC5670-CB30-4C57-A7CE-9CF64CEA1682}"/>
              </a:ext>
            </a:extLst>
          </p:cNvPr>
          <p:cNvPicPr>
            <a:picLocks noChangeAspect="1"/>
          </p:cNvPicPr>
          <p:nvPr/>
        </p:nvPicPr>
        <p:blipFill>
          <a:blip r:embed="rId3"/>
          <a:stretch>
            <a:fillRect/>
          </a:stretch>
        </p:blipFill>
        <p:spPr>
          <a:xfrm>
            <a:off x="6418634" y="769849"/>
            <a:ext cx="1194882" cy="1224579"/>
          </a:xfrm>
          <a:prstGeom prst="rect">
            <a:avLst/>
          </a:prstGeom>
        </p:spPr>
      </p:pic>
      <p:pic>
        <p:nvPicPr>
          <p:cNvPr id="11" name="Picture 15" descr="A picture containing bubble chart&#10;&#10;Description automatically generated">
            <a:extLst>
              <a:ext uri="{FF2B5EF4-FFF2-40B4-BE49-F238E27FC236}">
                <a16:creationId xmlns:a16="http://schemas.microsoft.com/office/drawing/2014/main" id="{3FB2C4B4-BA9D-4C9C-92E7-16A34AD3A6BC}"/>
              </a:ext>
            </a:extLst>
          </p:cNvPr>
          <p:cNvPicPr>
            <a:picLocks noChangeAspect="1"/>
          </p:cNvPicPr>
          <p:nvPr/>
        </p:nvPicPr>
        <p:blipFill>
          <a:blip r:embed="rId4"/>
          <a:stretch>
            <a:fillRect/>
          </a:stretch>
        </p:blipFill>
        <p:spPr>
          <a:xfrm>
            <a:off x="646889" y="811645"/>
            <a:ext cx="1786646" cy="1270689"/>
          </a:xfrm>
          <a:prstGeom prst="rect">
            <a:avLst/>
          </a:prstGeom>
        </p:spPr>
      </p:pic>
      <p:sp>
        <p:nvSpPr>
          <p:cNvPr id="2" name="Title 1">
            <a:extLst>
              <a:ext uri="{FF2B5EF4-FFF2-40B4-BE49-F238E27FC236}">
                <a16:creationId xmlns:a16="http://schemas.microsoft.com/office/drawing/2014/main" id="{96511BF7-CDAA-4037-90AA-C1A3E459F670}"/>
              </a:ext>
            </a:extLst>
          </p:cNvPr>
          <p:cNvSpPr>
            <a:spLocks noGrp="1"/>
          </p:cNvSpPr>
          <p:nvPr>
            <p:ph type="title"/>
          </p:nvPr>
        </p:nvSpPr>
        <p:spPr>
          <a:xfrm>
            <a:off x="408562" y="-121258"/>
            <a:ext cx="10515600" cy="1092481"/>
          </a:xfrm>
        </p:spPr>
        <p:txBody>
          <a:bodyPr>
            <a:normAutofit/>
          </a:bodyPr>
          <a:lstStyle/>
          <a:p>
            <a:r>
              <a:rPr lang="en-US" sz="4800" b="1">
                <a:solidFill>
                  <a:srgbClr val="E33235"/>
                </a:solidFill>
                <a:latin typeface="Times New Roman"/>
                <a:cs typeface="Calibri Light" panose="020F0302020204030204"/>
              </a:rPr>
              <a:t>Product Features</a:t>
            </a:r>
            <a:endParaRPr lang="en-US" sz="4800"/>
          </a:p>
        </p:txBody>
      </p:sp>
      <p:cxnSp>
        <p:nvCxnSpPr>
          <p:cNvPr id="19" name="Straight Arrow Connector 18">
            <a:extLst>
              <a:ext uri="{FF2B5EF4-FFF2-40B4-BE49-F238E27FC236}">
                <a16:creationId xmlns:a16="http://schemas.microsoft.com/office/drawing/2014/main" id="{F2256FFB-116E-4F8A-AB8E-52F90CE933B9}"/>
              </a:ext>
            </a:extLst>
          </p:cNvPr>
          <p:cNvCxnSpPr>
            <a:cxnSpLocks/>
          </p:cNvCxnSpPr>
          <p:nvPr/>
        </p:nvCxnSpPr>
        <p:spPr>
          <a:xfrm>
            <a:off x="0" y="6501579"/>
            <a:ext cx="12192000" cy="0"/>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23" name="Title 1">
            <a:extLst>
              <a:ext uri="{FF2B5EF4-FFF2-40B4-BE49-F238E27FC236}">
                <a16:creationId xmlns:a16="http://schemas.microsoft.com/office/drawing/2014/main" id="{CF883268-BE57-4221-AF1C-18843AFBB054}"/>
              </a:ext>
            </a:extLst>
          </p:cNvPr>
          <p:cNvSpPr txBox="1">
            <a:spLocks/>
          </p:cNvSpPr>
          <p:nvPr/>
        </p:nvSpPr>
        <p:spPr>
          <a:xfrm>
            <a:off x="192741" y="6369705"/>
            <a:ext cx="11890252" cy="4846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a:solidFill>
                  <a:schemeClr val="accent1">
                    <a:lumMod val="75000"/>
                  </a:schemeClr>
                </a:solidFill>
                <a:latin typeface="Times New Roman"/>
                <a:cs typeface="Calibri Light"/>
              </a:rPr>
              <a:t>Fall2020                                                                                      Project Team 6                                                                                       6</a:t>
            </a:r>
            <a:endParaRPr lang="en-US" sz="1600" b="1">
              <a:solidFill>
                <a:schemeClr val="accent1">
                  <a:lumMod val="75000"/>
                </a:schemeClr>
              </a:solidFill>
              <a:latin typeface="Times New Roman"/>
              <a:cs typeface="Times New Roman"/>
            </a:endParaRPr>
          </a:p>
        </p:txBody>
      </p:sp>
      <p:sp>
        <p:nvSpPr>
          <p:cNvPr id="4" name="Content Placeholder 3">
            <a:extLst>
              <a:ext uri="{FF2B5EF4-FFF2-40B4-BE49-F238E27FC236}">
                <a16:creationId xmlns:a16="http://schemas.microsoft.com/office/drawing/2014/main" id="{3429C8F5-B19E-4870-8AB3-99AD3DAC6C98}"/>
              </a:ext>
            </a:extLst>
          </p:cNvPr>
          <p:cNvSpPr>
            <a:spLocks noGrp="1"/>
          </p:cNvSpPr>
          <p:nvPr>
            <p:ph idx="1"/>
          </p:nvPr>
        </p:nvSpPr>
        <p:spPr>
          <a:xfrm>
            <a:off x="297743" y="1944455"/>
            <a:ext cx="2640011" cy="447877"/>
          </a:xfrm>
        </p:spPr>
        <p:txBody>
          <a:bodyPr vert="horz" lIns="91440" tIns="45720" rIns="91440" bIns="45720" rtlCol="0" anchor="t">
            <a:normAutofit/>
          </a:bodyPr>
          <a:lstStyle/>
          <a:p>
            <a:pPr>
              <a:buFont typeface="Wingdings" panose="020B0604020202020204" pitchFamily="34" charset="0"/>
              <a:buChar char="§"/>
            </a:pPr>
            <a:r>
              <a:rPr lang="en-US" sz="2000" b="1">
                <a:highlight>
                  <a:srgbClr val="C0C0C0"/>
                </a:highlight>
                <a:latin typeface="Times New Roman"/>
                <a:ea typeface="+mn-lt"/>
                <a:cs typeface="Times New Roman"/>
              </a:rPr>
              <a:t>User Registration</a:t>
            </a:r>
            <a:endParaRPr lang="en-US" sz="2000" b="1">
              <a:highlight>
                <a:srgbClr val="C0C0C0"/>
              </a:highlight>
              <a:latin typeface="Times New Roman"/>
              <a:cs typeface="Times New Roman"/>
            </a:endParaRPr>
          </a:p>
        </p:txBody>
      </p:sp>
      <p:sp>
        <p:nvSpPr>
          <p:cNvPr id="16" name="Content Placeholder 3">
            <a:extLst>
              <a:ext uri="{FF2B5EF4-FFF2-40B4-BE49-F238E27FC236}">
                <a16:creationId xmlns:a16="http://schemas.microsoft.com/office/drawing/2014/main" id="{8BE40E34-EA6B-442A-BEA4-E8555B9374D5}"/>
              </a:ext>
            </a:extLst>
          </p:cNvPr>
          <p:cNvSpPr txBox="1">
            <a:spLocks/>
          </p:cNvSpPr>
          <p:nvPr/>
        </p:nvSpPr>
        <p:spPr>
          <a:xfrm>
            <a:off x="5792250" y="1934728"/>
            <a:ext cx="2640011" cy="4478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ea typeface="+mn-lt"/>
                <a:cs typeface="Times New Roman"/>
              </a:rPr>
              <a:t>Home Dashboard</a:t>
            </a:r>
            <a:endParaRPr lang="en-US" sz="2000" b="1">
              <a:highlight>
                <a:srgbClr val="C0C0C0"/>
              </a:highlight>
              <a:latin typeface="Times New Roman"/>
              <a:cs typeface="Times New Roman"/>
            </a:endParaRPr>
          </a:p>
        </p:txBody>
      </p:sp>
      <p:sp>
        <p:nvSpPr>
          <p:cNvPr id="47" name="Content Placeholder 3">
            <a:extLst>
              <a:ext uri="{FF2B5EF4-FFF2-40B4-BE49-F238E27FC236}">
                <a16:creationId xmlns:a16="http://schemas.microsoft.com/office/drawing/2014/main" id="{4CEE35EC-24D3-42A4-8ED7-62ABBE58FE7E}"/>
              </a:ext>
            </a:extLst>
          </p:cNvPr>
          <p:cNvSpPr txBox="1">
            <a:spLocks/>
          </p:cNvSpPr>
          <p:nvPr/>
        </p:nvSpPr>
        <p:spPr>
          <a:xfrm>
            <a:off x="8426824" y="3385771"/>
            <a:ext cx="3175032" cy="5370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
            </a:pPr>
            <a:r>
              <a:rPr lang="en-US" sz="2000" b="1" dirty="0">
                <a:highlight>
                  <a:srgbClr val="C0C0C0"/>
                </a:highlight>
                <a:latin typeface="Times New Roman"/>
                <a:cs typeface="Times New Roman"/>
              </a:rPr>
              <a:t>Professional Service</a:t>
            </a:r>
          </a:p>
        </p:txBody>
      </p:sp>
      <p:sp>
        <p:nvSpPr>
          <p:cNvPr id="51" name="Content Placeholder 3">
            <a:extLst>
              <a:ext uri="{FF2B5EF4-FFF2-40B4-BE49-F238E27FC236}">
                <a16:creationId xmlns:a16="http://schemas.microsoft.com/office/drawing/2014/main" id="{1DA16CF6-3469-483F-9C5A-D1D3E9A174B7}"/>
              </a:ext>
            </a:extLst>
          </p:cNvPr>
          <p:cNvSpPr txBox="1">
            <a:spLocks/>
          </p:cNvSpPr>
          <p:nvPr/>
        </p:nvSpPr>
        <p:spPr>
          <a:xfrm>
            <a:off x="297743" y="4781688"/>
            <a:ext cx="3175032" cy="5370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ea typeface="+mn-lt"/>
                <a:cs typeface="Times New Roman"/>
              </a:rPr>
              <a:t>Event Calendar</a:t>
            </a:r>
            <a:endParaRPr lang="en-US" sz="2000" b="1">
              <a:highlight>
                <a:srgbClr val="C0C0C0"/>
              </a:highlight>
              <a:latin typeface="Times New Roman"/>
              <a:cs typeface="Times New Roman"/>
            </a:endParaRPr>
          </a:p>
        </p:txBody>
      </p:sp>
      <p:sp>
        <p:nvSpPr>
          <p:cNvPr id="53" name="Content Placeholder 3">
            <a:extLst>
              <a:ext uri="{FF2B5EF4-FFF2-40B4-BE49-F238E27FC236}">
                <a16:creationId xmlns:a16="http://schemas.microsoft.com/office/drawing/2014/main" id="{919F538E-4B7A-42F3-AEF1-FD6CC339086A}"/>
              </a:ext>
            </a:extLst>
          </p:cNvPr>
          <p:cNvSpPr txBox="1">
            <a:spLocks/>
          </p:cNvSpPr>
          <p:nvPr/>
        </p:nvSpPr>
        <p:spPr>
          <a:xfrm>
            <a:off x="3019866" y="4796280"/>
            <a:ext cx="3175032" cy="5370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ea typeface="+mn-lt"/>
                <a:cs typeface="Times New Roman"/>
              </a:rPr>
              <a:t>Dating Arrangement</a:t>
            </a:r>
            <a:endParaRPr lang="en-US" sz="2000" b="1">
              <a:highlight>
                <a:srgbClr val="C0C0C0"/>
              </a:highlight>
              <a:latin typeface="Times New Roman"/>
              <a:cs typeface="Times New Roman"/>
            </a:endParaRPr>
          </a:p>
        </p:txBody>
      </p:sp>
      <p:sp>
        <p:nvSpPr>
          <p:cNvPr id="55" name="Content Placeholder 3">
            <a:extLst>
              <a:ext uri="{FF2B5EF4-FFF2-40B4-BE49-F238E27FC236}">
                <a16:creationId xmlns:a16="http://schemas.microsoft.com/office/drawing/2014/main" id="{DCE43C05-ED1E-4F5A-A2AD-28ED78DBFF8B}"/>
              </a:ext>
            </a:extLst>
          </p:cNvPr>
          <p:cNvSpPr txBox="1">
            <a:spLocks/>
          </p:cNvSpPr>
          <p:nvPr/>
        </p:nvSpPr>
        <p:spPr>
          <a:xfrm>
            <a:off x="5814948" y="4802767"/>
            <a:ext cx="3175032" cy="5370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ea typeface="+mn-lt"/>
                <a:cs typeface="Times New Roman"/>
              </a:rPr>
              <a:t>Message  Inbox</a:t>
            </a:r>
            <a:endParaRPr lang="en-US" sz="2000" b="1">
              <a:highlight>
                <a:srgbClr val="C0C0C0"/>
              </a:highlight>
              <a:latin typeface="Times New Roman"/>
              <a:cs typeface="Times New Roman"/>
            </a:endParaRPr>
          </a:p>
        </p:txBody>
      </p:sp>
      <p:sp>
        <p:nvSpPr>
          <p:cNvPr id="57" name="Content Placeholder 3">
            <a:extLst>
              <a:ext uri="{FF2B5EF4-FFF2-40B4-BE49-F238E27FC236}">
                <a16:creationId xmlns:a16="http://schemas.microsoft.com/office/drawing/2014/main" id="{99B3BB5E-0389-42B8-A562-B8CEA7205670}"/>
              </a:ext>
            </a:extLst>
          </p:cNvPr>
          <p:cNvSpPr txBox="1">
            <a:spLocks/>
          </p:cNvSpPr>
          <p:nvPr/>
        </p:nvSpPr>
        <p:spPr>
          <a:xfrm>
            <a:off x="8318199" y="4784932"/>
            <a:ext cx="3175032" cy="5370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ea typeface="+mn-lt"/>
                <a:cs typeface="Times New Roman"/>
              </a:rPr>
              <a:t>Live Chat Dashboard</a:t>
            </a:r>
            <a:endParaRPr lang="en-US" sz="2000" b="1">
              <a:highlight>
                <a:srgbClr val="C0C0C0"/>
              </a:highlight>
              <a:latin typeface="Times New Roman"/>
              <a:cs typeface="Times New Roman"/>
            </a:endParaRPr>
          </a:p>
        </p:txBody>
      </p:sp>
      <p:sp>
        <p:nvSpPr>
          <p:cNvPr id="59" name="Content Placeholder 3">
            <a:extLst>
              <a:ext uri="{FF2B5EF4-FFF2-40B4-BE49-F238E27FC236}">
                <a16:creationId xmlns:a16="http://schemas.microsoft.com/office/drawing/2014/main" id="{4DE4B0C7-89F5-4AE1-B347-77CE25F428D5}"/>
              </a:ext>
            </a:extLst>
          </p:cNvPr>
          <p:cNvSpPr txBox="1">
            <a:spLocks/>
          </p:cNvSpPr>
          <p:nvPr/>
        </p:nvSpPr>
        <p:spPr>
          <a:xfrm>
            <a:off x="296122" y="5979812"/>
            <a:ext cx="3175032" cy="5370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ea typeface="+mn-lt"/>
                <a:cs typeface="Times New Roman"/>
              </a:rPr>
              <a:t>Voice Assistance</a:t>
            </a:r>
            <a:endParaRPr lang="en-US" sz="2000" b="1">
              <a:highlight>
                <a:srgbClr val="C0C0C0"/>
              </a:highlight>
              <a:latin typeface="Times New Roman"/>
              <a:cs typeface="Times New Roman"/>
            </a:endParaRPr>
          </a:p>
        </p:txBody>
      </p:sp>
      <p:pic>
        <p:nvPicPr>
          <p:cNvPr id="62" name="Picture 62" descr="A picture containing icon&#10;&#10;Description automatically generated">
            <a:extLst>
              <a:ext uri="{FF2B5EF4-FFF2-40B4-BE49-F238E27FC236}">
                <a16:creationId xmlns:a16="http://schemas.microsoft.com/office/drawing/2014/main" id="{C75A80AC-5233-4CC0-94E2-AC318E7E718E}"/>
              </a:ext>
            </a:extLst>
          </p:cNvPr>
          <p:cNvPicPr>
            <a:picLocks noChangeAspect="1"/>
          </p:cNvPicPr>
          <p:nvPr/>
        </p:nvPicPr>
        <p:blipFill>
          <a:blip r:embed="rId5"/>
          <a:stretch>
            <a:fillRect/>
          </a:stretch>
        </p:blipFill>
        <p:spPr>
          <a:xfrm>
            <a:off x="9247762" y="2282037"/>
            <a:ext cx="1259733" cy="1118503"/>
          </a:xfrm>
          <a:prstGeom prst="rect">
            <a:avLst/>
          </a:prstGeom>
        </p:spPr>
      </p:pic>
      <p:pic>
        <p:nvPicPr>
          <p:cNvPr id="64" name="Picture 64" descr="A picture containing icon&#10;&#10;Description automatically generated">
            <a:extLst>
              <a:ext uri="{FF2B5EF4-FFF2-40B4-BE49-F238E27FC236}">
                <a16:creationId xmlns:a16="http://schemas.microsoft.com/office/drawing/2014/main" id="{6ADFC709-F3A7-4C81-8AC0-A15E68B8345F}"/>
              </a:ext>
            </a:extLst>
          </p:cNvPr>
          <p:cNvPicPr>
            <a:picLocks noChangeAspect="1"/>
          </p:cNvPicPr>
          <p:nvPr/>
        </p:nvPicPr>
        <p:blipFill>
          <a:blip r:embed="rId6"/>
          <a:stretch>
            <a:fillRect/>
          </a:stretch>
        </p:blipFill>
        <p:spPr>
          <a:xfrm>
            <a:off x="946827" y="3751057"/>
            <a:ext cx="1308370" cy="1042018"/>
          </a:xfrm>
          <a:prstGeom prst="rect">
            <a:avLst/>
          </a:prstGeom>
        </p:spPr>
      </p:pic>
      <p:pic>
        <p:nvPicPr>
          <p:cNvPr id="65" name="Picture 65" descr="Text&#10;&#10;Description automatically generated">
            <a:extLst>
              <a:ext uri="{FF2B5EF4-FFF2-40B4-BE49-F238E27FC236}">
                <a16:creationId xmlns:a16="http://schemas.microsoft.com/office/drawing/2014/main" id="{68A8CEEA-3E8C-4AFE-BB91-BBE73280AB81}"/>
              </a:ext>
            </a:extLst>
          </p:cNvPr>
          <p:cNvPicPr>
            <a:picLocks noChangeAspect="1"/>
          </p:cNvPicPr>
          <p:nvPr/>
        </p:nvPicPr>
        <p:blipFill>
          <a:blip r:embed="rId7"/>
          <a:stretch>
            <a:fillRect/>
          </a:stretch>
        </p:blipFill>
        <p:spPr>
          <a:xfrm>
            <a:off x="3816486" y="3765056"/>
            <a:ext cx="1186774" cy="1030228"/>
          </a:xfrm>
          <a:prstGeom prst="rect">
            <a:avLst/>
          </a:prstGeom>
        </p:spPr>
      </p:pic>
      <p:pic>
        <p:nvPicPr>
          <p:cNvPr id="66" name="Picture 66" descr="Icon&#10;&#10;Description automatically generated">
            <a:extLst>
              <a:ext uri="{FF2B5EF4-FFF2-40B4-BE49-F238E27FC236}">
                <a16:creationId xmlns:a16="http://schemas.microsoft.com/office/drawing/2014/main" id="{96AE07D6-EAC0-4673-A1FE-F9A4CA05BEE9}"/>
              </a:ext>
            </a:extLst>
          </p:cNvPr>
          <p:cNvPicPr>
            <a:picLocks noChangeAspect="1"/>
          </p:cNvPicPr>
          <p:nvPr/>
        </p:nvPicPr>
        <p:blipFill>
          <a:blip r:embed="rId8"/>
          <a:stretch>
            <a:fillRect/>
          </a:stretch>
        </p:blipFill>
        <p:spPr>
          <a:xfrm>
            <a:off x="6345677" y="3733969"/>
            <a:ext cx="1340796" cy="1076191"/>
          </a:xfrm>
          <a:prstGeom prst="rect">
            <a:avLst/>
          </a:prstGeom>
        </p:spPr>
      </p:pic>
      <p:pic>
        <p:nvPicPr>
          <p:cNvPr id="67" name="Picture 67" descr="A picture containing application&#10;&#10;Description automatically generated">
            <a:extLst>
              <a:ext uri="{FF2B5EF4-FFF2-40B4-BE49-F238E27FC236}">
                <a16:creationId xmlns:a16="http://schemas.microsoft.com/office/drawing/2014/main" id="{06FB2473-BA0B-4BBD-B5A4-FAE79F49223E}"/>
              </a:ext>
            </a:extLst>
          </p:cNvPr>
          <p:cNvPicPr>
            <a:picLocks noChangeAspect="1"/>
          </p:cNvPicPr>
          <p:nvPr/>
        </p:nvPicPr>
        <p:blipFill>
          <a:blip r:embed="rId9"/>
          <a:stretch>
            <a:fillRect/>
          </a:stretch>
        </p:blipFill>
        <p:spPr>
          <a:xfrm>
            <a:off x="8899189" y="3742098"/>
            <a:ext cx="1867711" cy="1068040"/>
          </a:xfrm>
          <a:prstGeom prst="rect">
            <a:avLst/>
          </a:prstGeom>
        </p:spPr>
      </p:pic>
      <p:pic>
        <p:nvPicPr>
          <p:cNvPr id="32" name="Picture 31" descr="Shape, arrow&#10;&#10;Description automatically generated">
            <a:extLst>
              <a:ext uri="{FF2B5EF4-FFF2-40B4-BE49-F238E27FC236}">
                <a16:creationId xmlns:a16="http://schemas.microsoft.com/office/drawing/2014/main" id="{66CDBA8C-97CA-438F-A960-C9CFC642CE90}"/>
              </a:ext>
            </a:extLst>
          </p:cNvPr>
          <p:cNvPicPr>
            <a:picLocks noChangeAspect="1"/>
          </p:cNvPicPr>
          <p:nvPr/>
        </p:nvPicPr>
        <p:blipFill>
          <a:blip r:embed="rId10"/>
          <a:stretch>
            <a:fillRect/>
          </a:stretch>
        </p:blipFill>
        <p:spPr>
          <a:xfrm>
            <a:off x="6438049" y="2293974"/>
            <a:ext cx="1153050" cy="1127050"/>
          </a:xfrm>
          <a:prstGeom prst="rect">
            <a:avLst/>
          </a:prstGeom>
        </p:spPr>
      </p:pic>
      <p:sp>
        <p:nvSpPr>
          <p:cNvPr id="33" name="Content Placeholder 3">
            <a:extLst>
              <a:ext uri="{FF2B5EF4-FFF2-40B4-BE49-F238E27FC236}">
                <a16:creationId xmlns:a16="http://schemas.microsoft.com/office/drawing/2014/main" id="{C010E921-3E97-4B8F-A613-D5CBCD95B14B}"/>
              </a:ext>
            </a:extLst>
          </p:cNvPr>
          <p:cNvSpPr txBox="1">
            <a:spLocks/>
          </p:cNvSpPr>
          <p:nvPr/>
        </p:nvSpPr>
        <p:spPr>
          <a:xfrm>
            <a:off x="5789008" y="3374421"/>
            <a:ext cx="2785926" cy="41545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20B0604020202020204" pitchFamily="34" charset="0"/>
              <a:buChar char="§"/>
            </a:pPr>
            <a:r>
              <a:rPr lang="en-US" sz="2000" b="1" dirty="0">
                <a:highlight>
                  <a:srgbClr val="C0C0C0"/>
                </a:highlight>
                <a:latin typeface="Times New Roman"/>
                <a:ea typeface="+mn-lt"/>
                <a:cs typeface="Times New Roman"/>
              </a:rPr>
              <a:t>Premium Membership</a:t>
            </a:r>
            <a:endParaRPr lang="en-US" sz="2000" b="1" dirty="0">
              <a:highlight>
                <a:srgbClr val="C0C0C0"/>
              </a:highlight>
              <a:latin typeface="Times New Roman"/>
              <a:cs typeface="Times New Roman"/>
            </a:endParaRPr>
          </a:p>
        </p:txBody>
      </p:sp>
      <p:pic>
        <p:nvPicPr>
          <p:cNvPr id="34" name="Picture 33" descr="Chart, icon&#10;&#10;Description automatically generated">
            <a:extLst>
              <a:ext uri="{FF2B5EF4-FFF2-40B4-BE49-F238E27FC236}">
                <a16:creationId xmlns:a16="http://schemas.microsoft.com/office/drawing/2014/main" id="{75D1DB70-21C6-44D6-B409-29F24574525C}"/>
              </a:ext>
            </a:extLst>
          </p:cNvPr>
          <p:cNvPicPr>
            <a:picLocks noChangeAspect="1"/>
          </p:cNvPicPr>
          <p:nvPr/>
        </p:nvPicPr>
        <p:blipFill>
          <a:blip r:embed="rId11"/>
          <a:stretch>
            <a:fillRect/>
          </a:stretch>
        </p:blipFill>
        <p:spPr>
          <a:xfrm>
            <a:off x="3694889" y="791939"/>
            <a:ext cx="1324584" cy="1188504"/>
          </a:xfrm>
          <a:prstGeom prst="rect">
            <a:avLst/>
          </a:prstGeom>
        </p:spPr>
      </p:pic>
      <p:sp>
        <p:nvSpPr>
          <p:cNvPr id="37" name="Content Placeholder 3">
            <a:extLst>
              <a:ext uri="{FF2B5EF4-FFF2-40B4-BE49-F238E27FC236}">
                <a16:creationId xmlns:a16="http://schemas.microsoft.com/office/drawing/2014/main" id="{42444F9E-219A-46A8-885B-6EEC9B5D0106}"/>
              </a:ext>
            </a:extLst>
          </p:cNvPr>
          <p:cNvSpPr txBox="1">
            <a:spLocks/>
          </p:cNvSpPr>
          <p:nvPr/>
        </p:nvSpPr>
        <p:spPr>
          <a:xfrm>
            <a:off x="3018245" y="1941214"/>
            <a:ext cx="2640011" cy="44787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ea typeface="+mn-lt"/>
                <a:cs typeface="Times New Roman"/>
              </a:rPr>
              <a:t>Profile Management</a:t>
            </a:r>
            <a:endParaRPr lang="en-US" sz="2000" b="1">
              <a:highlight>
                <a:srgbClr val="C0C0C0"/>
              </a:highlight>
              <a:latin typeface="Times New Roman"/>
              <a:cs typeface="Times New Roman"/>
            </a:endParaRPr>
          </a:p>
        </p:txBody>
      </p:sp>
      <p:pic>
        <p:nvPicPr>
          <p:cNvPr id="40" name="Picture 39" descr="Icon&#10;&#10;Description automatically generated">
            <a:extLst>
              <a:ext uri="{FF2B5EF4-FFF2-40B4-BE49-F238E27FC236}">
                <a16:creationId xmlns:a16="http://schemas.microsoft.com/office/drawing/2014/main" id="{17B4A6C6-D079-4C70-82A0-53BA0D800E83}"/>
              </a:ext>
            </a:extLst>
          </p:cNvPr>
          <p:cNvPicPr>
            <a:picLocks noChangeAspect="1"/>
          </p:cNvPicPr>
          <p:nvPr/>
        </p:nvPicPr>
        <p:blipFill>
          <a:blip r:embed="rId12"/>
          <a:stretch>
            <a:fillRect/>
          </a:stretch>
        </p:blipFill>
        <p:spPr>
          <a:xfrm>
            <a:off x="9247763" y="765932"/>
            <a:ext cx="1259733" cy="1208097"/>
          </a:xfrm>
          <a:prstGeom prst="rect">
            <a:avLst/>
          </a:prstGeom>
        </p:spPr>
      </p:pic>
      <p:sp>
        <p:nvSpPr>
          <p:cNvPr id="42" name="Content Placeholder 3">
            <a:extLst>
              <a:ext uri="{FF2B5EF4-FFF2-40B4-BE49-F238E27FC236}">
                <a16:creationId xmlns:a16="http://schemas.microsoft.com/office/drawing/2014/main" id="{63D1AD4C-6BBC-415D-9FD6-22512B95BE7A}"/>
              </a:ext>
            </a:extLst>
          </p:cNvPr>
          <p:cNvSpPr txBox="1">
            <a:spLocks/>
          </p:cNvSpPr>
          <p:nvPr/>
        </p:nvSpPr>
        <p:spPr>
          <a:xfrm>
            <a:off x="8324684" y="1921758"/>
            <a:ext cx="3175032" cy="53704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ea typeface="+mn-lt"/>
                <a:cs typeface="Times New Roman"/>
              </a:rPr>
              <a:t>Customized Suggestion</a:t>
            </a:r>
            <a:endParaRPr lang="en-US" sz="2000" b="1">
              <a:highlight>
                <a:srgbClr val="C0C0C0"/>
              </a:highlight>
              <a:latin typeface="Times New Roman"/>
              <a:cs typeface="Times New Roman"/>
            </a:endParaRPr>
          </a:p>
        </p:txBody>
      </p:sp>
      <p:sp>
        <p:nvSpPr>
          <p:cNvPr id="43" name="Content Placeholder 3">
            <a:extLst>
              <a:ext uri="{FF2B5EF4-FFF2-40B4-BE49-F238E27FC236}">
                <a16:creationId xmlns:a16="http://schemas.microsoft.com/office/drawing/2014/main" id="{BA55B320-F607-4EC3-9792-9EBCAEE794E8}"/>
              </a:ext>
            </a:extLst>
          </p:cNvPr>
          <p:cNvSpPr txBox="1">
            <a:spLocks/>
          </p:cNvSpPr>
          <p:nvPr/>
        </p:nvSpPr>
        <p:spPr>
          <a:xfrm>
            <a:off x="249104" y="3371179"/>
            <a:ext cx="3175032" cy="53704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ea typeface="+mn-lt"/>
                <a:cs typeface="Times New Roman"/>
              </a:rPr>
              <a:t>Ideal Partner Search</a:t>
            </a:r>
            <a:endParaRPr lang="en-US" sz="2000" b="1">
              <a:highlight>
                <a:srgbClr val="C0C0C0"/>
              </a:highlight>
              <a:latin typeface="Times New Roman"/>
              <a:cs typeface="Times New Roman"/>
            </a:endParaRPr>
          </a:p>
        </p:txBody>
      </p:sp>
      <p:pic>
        <p:nvPicPr>
          <p:cNvPr id="44" name="Picture 43" descr="Icon&#10;&#10;Description automatically generated">
            <a:extLst>
              <a:ext uri="{FF2B5EF4-FFF2-40B4-BE49-F238E27FC236}">
                <a16:creationId xmlns:a16="http://schemas.microsoft.com/office/drawing/2014/main" id="{16631701-C30F-4F21-9FFC-91DCA7CECEAE}"/>
              </a:ext>
            </a:extLst>
          </p:cNvPr>
          <p:cNvPicPr>
            <a:picLocks noChangeAspect="1"/>
          </p:cNvPicPr>
          <p:nvPr/>
        </p:nvPicPr>
        <p:blipFill>
          <a:blip r:embed="rId13"/>
          <a:stretch>
            <a:fillRect/>
          </a:stretch>
        </p:blipFill>
        <p:spPr>
          <a:xfrm>
            <a:off x="938719" y="2308223"/>
            <a:ext cx="1202987" cy="1106658"/>
          </a:xfrm>
          <a:prstGeom prst="rect">
            <a:avLst/>
          </a:prstGeom>
        </p:spPr>
      </p:pic>
      <p:sp>
        <p:nvSpPr>
          <p:cNvPr id="46" name="Content Placeholder 3">
            <a:extLst>
              <a:ext uri="{FF2B5EF4-FFF2-40B4-BE49-F238E27FC236}">
                <a16:creationId xmlns:a16="http://schemas.microsoft.com/office/drawing/2014/main" id="{85C0539D-6054-43E0-9280-558C8C0FB2D7}"/>
              </a:ext>
            </a:extLst>
          </p:cNvPr>
          <p:cNvSpPr txBox="1">
            <a:spLocks/>
          </p:cNvSpPr>
          <p:nvPr/>
        </p:nvSpPr>
        <p:spPr>
          <a:xfrm>
            <a:off x="2993925" y="3376042"/>
            <a:ext cx="3175032" cy="53704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20B0604020202020204" pitchFamily="34" charset="0"/>
              <a:buChar char="§"/>
            </a:pPr>
            <a:r>
              <a:rPr lang="en-US" sz="2000" b="1">
                <a:highlight>
                  <a:srgbClr val="C0C0C0"/>
                </a:highlight>
                <a:latin typeface="Times New Roman"/>
                <a:cs typeface="Times New Roman"/>
              </a:rPr>
              <a:t>Compatibility Analysis</a:t>
            </a:r>
          </a:p>
        </p:txBody>
      </p:sp>
      <p:pic>
        <p:nvPicPr>
          <p:cNvPr id="48" name="Picture 47" descr="Icon&#10;&#10;Description automatically generated">
            <a:extLst>
              <a:ext uri="{FF2B5EF4-FFF2-40B4-BE49-F238E27FC236}">
                <a16:creationId xmlns:a16="http://schemas.microsoft.com/office/drawing/2014/main" id="{5173D7AD-09C4-4391-B4DB-99DB4C5D3798}"/>
              </a:ext>
            </a:extLst>
          </p:cNvPr>
          <p:cNvPicPr>
            <a:picLocks noChangeAspect="1"/>
          </p:cNvPicPr>
          <p:nvPr/>
        </p:nvPicPr>
        <p:blipFill>
          <a:blip r:embed="rId14"/>
          <a:stretch>
            <a:fillRect/>
          </a:stretch>
        </p:blipFill>
        <p:spPr>
          <a:xfrm>
            <a:off x="3711103" y="2290223"/>
            <a:ext cx="1316476" cy="1094024"/>
          </a:xfrm>
          <a:prstGeom prst="rect">
            <a:avLst/>
          </a:prstGeom>
        </p:spPr>
      </p:pic>
    </p:spTree>
    <p:extLst>
      <p:ext uri="{BB962C8B-B14F-4D97-AF65-F5344CB8AC3E}">
        <p14:creationId xmlns:p14="http://schemas.microsoft.com/office/powerpoint/2010/main" val="106937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ppt_x"/>
                                          </p:val>
                                        </p:tav>
                                        <p:tav tm="100000">
                                          <p:val>
                                            <p:strVal val="#ppt_x"/>
                                          </p:val>
                                        </p:tav>
                                      </p:tavLst>
                                    </p:anim>
                                    <p:anim calcmode="lin" valueType="num">
                                      <p:cBhvr additive="base">
                                        <p:cTn id="5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additive="base">
                                        <p:cTn id="61" dur="500" fill="hold"/>
                                        <p:tgtEl>
                                          <p:spTgt spid="53"/>
                                        </p:tgtEl>
                                        <p:attrNameLst>
                                          <p:attrName>ppt_x</p:attrName>
                                        </p:attrNameLst>
                                      </p:cBhvr>
                                      <p:tavLst>
                                        <p:tav tm="0">
                                          <p:val>
                                            <p:strVal val="#ppt_x"/>
                                          </p:val>
                                        </p:tav>
                                        <p:tav tm="100000">
                                          <p:val>
                                            <p:strVal val="#ppt_x"/>
                                          </p:val>
                                        </p:tav>
                                      </p:tavLst>
                                    </p:anim>
                                    <p:anim calcmode="lin" valueType="num">
                                      <p:cBhvr additive="base">
                                        <p:cTn id="6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7"/>
                                        </p:tgtEl>
                                        <p:attrNameLst>
                                          <p:attrName>style.visibility</p:attrName>
                                        </p:attrNameLst>
                                      </p:cBhvr>
                                      <p:to>
                                        <p:strVal val="visible"/>
                                      </p:to>
                                    </p:set>
                                    <p:anim calcmode="lin" valueType="num">
                                      <p:cBhvr additive="base">
                                        <p:cTn id="73" dur="500" fill="hold"/>
                                        <p:tgtEl>
                                          <p:spTgt spid="57"/>
                                        </p:tgtEl>
                                        <p:attrNameLst>
                                          <p:attrName>ppt_x</p:attrName>
                                        </p:attrNameLst>
                                      </p:cBhvr>
                                      <p:tavLst>
                                        <p:tav tm="0">
                                          <p:val>
                                            <p:strVal val="#ppt_x"/>
                                          </p:val>
                                        </p:tav>
                                        <p:tav tm="100000">
                                          <p:val>
                                            <p:strVal val="#ppt_x"/>
                                          </p:val>
                                        </p:tav>
                                      </p:tavLst>
                                    </p:anim>
                                    <p:anim calcmode="lin" valueType="num">
                                      <p:cBhvr additive="base">
                                        <p:cTn id="7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 calcmode="lin" valueType="num">
                                      <p:cBhvr additive="base">
                                        <p:cTn id="79" dur="500" fill="hold"/>
                                        <p:tgtEl>
                                          <p:spTgt spid="59"/>
                                        </p:tgtEl>
                                        <p:attrNameLst>
                                          <p:attrName>ppt_x</p:attrName>
                                        </p:attrNameLst>
                                      </p:cBhvr>
                                      <p:tavLst>
                                        <p:tav tm="0">
                                          <p:val>
                                            <p:strVal val="#ppt_x"/>
                                          </p:val>
                                        </p:tav>
                                        <p:tav tm="100000">
                                          <p:val>
                                            <p:strVal val="#ppt_x"/>
                                          </p:val>
                                        </p:tav>
                                      </p:tavLst>
                                    </p:anim>
                                    <p:anim calcmode="lin" valueType="num">
                                      <p:cBhvr additive="base">
                                        <p:cTn id="8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47" grpId="0"/>
      <p:bldP spid="51" grpId="0"/>
      <p:bldP spid="53" grpId="0"/>
      <p:bldP spid="55" grpId="0"/>
      <p:bldP spid="57" grpId="0"/>
      <p:bldP spid="59" grpId="0"/>
      <p:bldP spid="33" grpId="0"/>
      <p:bldP spid="37" grpId="0"/>
      <p:bldP spid="42" grpId="0"/>
      <p:bldP spid="43"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1BF7-CDAA-4037-90AA-C1A3E459F670}"/>
              </a:ext>
            </a:extLst>
          </p:cNvPr>
          <p:cNvSpPr>
            <a:spLocks noGrp="1"/>
          </p:cNvSpPr>
          <p:nvPr>
            <p:ph type="title"/>
          </p:nvPr>
        </p:nvSpPr>
        <p:spPr>
          <a:xfrm>
            <a:off x="368030" y="338"/>
            <a:ext cx="10515600" cy="1092481"/>
          </a:xfrm>
        </p:spPr>
        <p:txBody>
          <a:bodyPr>
            <a:normAutofit/>
          </a:bodyPr>
          <a:lstStyle/>
          <a:p>
            <a:r>
              <a:rPr lang="en-US" sz="4800" b="1">
                <a:solidFill>
                  <a:srgbClr val="E33235"/>
                </a:solidFill>
                <a:latin typeface="Times New Roman"/>
                <a:cs typeface="Calibri Light" panose="020F0302020204030204"/>
              </a:rPr>
              <a:t>Features of MVP for Launch</a:t>
            </a:r>
          </a:p>
        </p:txBody>
      </p:sp>
      <p:cxnSp>
        <p:nvCxnSpPr>
          <p:cNvPr id="19" name="Straight Arrow Connector 18">
            <a:extLst>
              <a:ext uri="{FF2B5EF4-FFF2-40B4-BE49-F238E27FC236}">
                <a16:creationId xmlns:a16="http://schemas.microsoft.com/office/drawing/2014/main" id="{F2256FFB-116E-4F8A-AB8E-52F90CE933B9}"/>
              </a:ext>
            </a:extLst>
          </p:cNvPr>
          <p:cNvCxnSpPr/>
          <p:nvPr/>
        </p:nvCxnSpPr>
        <p:spPr>
          <a:xfrm>
            <a:off x="0" y="6472082"/>
            <a:ext cx="11994775" cy="17930"/>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21" name="Subtitle 2">
            <a:extLst>
              <a:ext uri="{FF2B5EF4-FFF2-40B4-BE49-F238E27FC236}">
                <a16:creationId xmlns:a16="http://schemas.microsoft.com/office/drawing/2014/main" id="{0879D936-158E-464F-83CE-AB34307DBB25}"/>
              </a:ext>
            </a:extLst>
          </p:cNvPr>
          <p:cNvSpPr txBox="1">
            <a:spLocks/>
          </p:cNvSpPr>
          <p:nvPr/>
        </p:nvSpPr>
        <p:spPr>
          <a:xfrm>
            <a:off x="3443972" y="3080751"/>
            <a:ext cx="1178954" cy="779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highlight>
                  <a:srgbClr val="C0C0C0"/>
                </a:highlight>
                <a:latin typeface="Times New Roman"/>
                <a:ea typeface="+mn-lt"/>
                <a:cs typeface="Times New Roman"/>
              </a:rPr>
              <a:t>Search </a:t>
            </a:r>
          </a:p>
          <a:p>
            <a:pPr marL="0" indent="0" algn="just">
              <a:buNone/>
            </a:pPr>
            <a:r>
              <a:rPr lang="en-US" sz="2000">
                <a:highlight>
                  <a:srgbClr val="C0C0C0"/>
                </a:highlight>
                <a:latin typeface="Times New Roman"/>
                <a:ea typeface="+mn-lt"/>
                <a:cs typeface="Times New Roman"/>
              </a:rPr>
              <a:t>Filter</a:t>
            </a:r>
            <a:endParaRPr lang="en-US" sz="2000">
              <a:highlight>
                <a:srgbClr val="C0C0C0"/>
              </a:highlight>
              <a:latin typeface="Times New Roman"/>
              <a:cs typeface="Times New Roman"/>
            </a:endParaRPr>
          </a:p>
          <a:p>
            <a:pPr algn="just"/>
            <a:endParaRPr lang="en-US" sz="2000">
              <a:highlight>
                <a:srgbClr val="C0C0C0"/>
              </a:highlight>
              <a:latin typeface="Times New Roman"/>
              <a:ea typeface="+mn-lt"/>
              <a:cs typeface="Times New Roman"/>
            </a:endParaRPr>
          </a:p>
          <a:p>
            <a:pPr>
              <a:lnSpc>
                <a:spcPct val="100000"/>
              </a:lnSpc>
              <a:spcBef>
                <a:spcPts val="0"/>
              </a:spcBef>
            </a:pPr>
            <a:endParaRPr lang="en-US" sz="2000">
              <a:solidFill>
                <a:srgbClr val="2F5597"/>
              </a:solidFill>
              <a:highlight>
                <a:srgbClr val="C0C0C0"/>
              </a:highlight>
              <a:latin typeface="Times New Roman"/>
              <a:ea typeface="+mn-lt"/>
              <a:cs typeface="Times New Roman"/>
            </a:endParaRPr>
          </a:p>
        </p:txBody>
      </p:sp>
      <p:sp>
        <p:nvSpPr>
          <p:cNvPr id="23" name="Title 1">
            <a:extLst>
              <a:ext uri="{FF2B5EF4-FFF2-40B4-BE49-F238E27FC236}">
                <a16:creationId xmlns:a16="http://schemas.microsoft.com/office/drawing/2014/main" id="{CF883268-BE57-4221-AF1C-18843AFBB054}"/>
              </a:ext>
            </a:extLst>
          </p:cNvPr>
          <p:cNvSpPr txBox="1">
            <a:spLocks/>
          </p:cNvSpPr>
          <p:nvPr/>
        </p:nvSpPr>
        <p:spPr>
          <a:xfrm>
            <a:off x="192741" y="6369705"/>
            <a:ext cx="11890252" cy="4846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a:solidFill>
                  <a:schemeClr val="accent1">
                    <a:lumMod val="75000"/>
                  </a:schemeClr>
                </a:solidFill>
                <a:latin typeface="Times New Roman"/>
                <a:cs typeface="Calibri Light"/>
              </a:rPr>
              <a:t>Fall2020                                                                                      Project Team 6                                                                                       7</a:t>
            </a:r>
            <a:endParaRPr lang="en-US" sz="1600" b="1">
              <a:solidFill>
                <a:schemeClr val="accent1">
                  <a:lumMod val="75000"/>
                </a:schemeClr>
              </a:solidFill>
              <a:latin typeface="Times New Roman"/>
              <a:cs typeface="Times New Roman"/>
            </a:endParaRPr>
          </a:p>
        </p:txBody>
      </p:sp>
      <p:sp>
        <p:nvSpPr>
          <p:cNvPr id="4" name="Content Placeholder 3">
            <a:extLst>
              <a:ext uri="{FF2B5EF4-FFF2-40B4-BE49-F238E27FC236}">
                <a16:creationId xmlns:a16="http://schemas.microsoft.com/office/drawing/2014/main" id="{3429C8F5-B19E-4870-8AB3-99AD3DAC6C98}"/>
              </a:ext>
            </a:extLst>
          </p:cNvPr>
          <p:cNvSpPr>
            <a:spLocks noGrp="1"/>
          </p:cNvSpPr>
          <p:nvPr>
            <p:ph idx="1"/>
          </p:nvPr>
        </p:nvSpPr>
        <p:spPr>
          <a:xfrm>
            <a:off x="938148" y="3079347"/>
            <a:ext cx="2283331" cy="950472"/>
          </a:xfrm>
        </p:spPr>
        <p:txBody>
          <a:bodyPr vert="horz" lIns="91440" tIns="45720" rIns="91440" bIns="45720" rtlCol="0" anchor="t">
            <a:normAutofit/>
          </a:bodyPr>
          <a:lstStyle/>
          <a:p>
            <a:pPr marL="0" indent="0">
              <a:buNone/>
            </a:pPr>
            <a:r>
              <a:rPr lang="en-US" sz="2000">
                <a:highlight>
                  <a:srgbClr val="C0C0C0"/>
                </a:highlight>
                <a:latin typeface="Times New Roman"/>
                <a:cs typeface="Times New Roman"/>
              </a:rPr>
              <a:t>Elder Registration </a:t>
            </a:r>
          </a:p>
          <a:p>
            <a:pPr marL="0" indent="0">
              <a:buNone/>
            </a:pPr>
            <a:r>
              <a:rPr lang="en-US" sz="2000">
                <a:highlight>
                  <a:srgbClr val="C0C0C0"/>
                </a:highlight>
                <a:latin typeface="Times New Roman"/>
                <a:cs typeface="Times New Roman"/>
              </a:rPr>
              <a:t>and Profile</a:t>
            </a:r>
          </a:p>
        </p:txBody>
      </p:sp>
      <p:sp>
        <p:nvSpPr>
          <p:cNvPr id="3" name="Content Placeholder 3">
            <a:extLst>
              <a:ext uri="{FF2B5EF4-FFF2-40B4-BE49-F238E27FC236}">
                <a16:creationId xmlns:a16="http://schemas.microsoft.com/office/drawing/2014/main" id="{D02EBCA3-C23F-4BCF-A53F-63F05B0FE464}"/>
              </a:ext>
            </a:extLst>
          </p:cNvPr>
          <p:cNvSpPr txBox="1">
            <a:spLocks/>
          </p:cNvSpPr>
          <p:nvPr/>
        </p:nvSpPr>
        <p:spPr>
          <a:xfrm>
            <a:off x="921935" y="5606728"/>
            <a:ext cx="3344409" cy="12060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highlight>
                  <a:srgbClr val="C0C0C0"/>
                </a:highlight>
                <a:latin typeface="Times New Roman"/>
                <a:ea typeface="+mn-lt"/>
                <a:cs typeface="+mn-lt"/>
              </a:rPr>
              <a:t>Children Registration </a:t>
            </a:r>
            <a:endParaRPr lang="en-US" sz="2400">
              <a:highlight>
                <a:srgbClr val="C0C0C0"/>
              </a:highlight>
              <a:latin typeface="Calibri"/>
              <a:ea typeface="+mn-lt"/>
              <a:cs typeface="+mn-lt"/>
            </a:endParaRPr>
          </a:p>
          <a:p>
            <a:pPr marL="0" indent="0">
              <a:buNone/>
            </a:pPr>
            <a:r>
              <a:rPr lang="en-US" sz="2000">
                <a:highlight>
                  <a:srgbClr val="C0C0C0"/>
                </a:highlight>
                <a:latin typeface="Times New Roman"/>
                <a:ea typeface="+mn-lt"/>
                <a:cs typeface="+mn-lt"/>
              </a:rPr>
              <a:t>and Profile</a:t>
            </a:r>
            <a:endParaRPr lang="en-US" sz="2400">
              <a:highlight>
                <a:srgbClr val="C0C0C0"/>
              </a:highlight>
              <a:cs typeface="Calibri"/>
            </a:endParaRPr>
          </a:p>
        </p:txBody>
      </p:sp>
      <p:sp>
        <p:nvSpPr>
          <p:cNvPr id="5" name="Subtitle 2">
            <a:extLst>
              <a:ext uri="{FF2B5EF4-FFF2-40B4-BE49-F238E27FC236}">
                <a16:creationId xmlns:a16="http://schemas.microsoft.com/office/drawing/2014/main" id="{E543B0B8-763A-43D7-86FE-CC872D6924F4}"/>
              </a:ext>
            </a:extLst>
          </p:cNvPr>
          <p:cNvSpPr txBox="1">
            <a:spLocks/>
          </p:cNvSpPr>
          <p:nvPr/>
        </p:nvSpPr>
        <p:spPr>
          <a:xfrm>
            <a:off x="5132087" y="3117738"/>
            <a:ext cx="1600105" cy="8661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highlight>
                  <a:srgbClr val="C0C0C0"/>
                </a:highlight>
                <a:latin typeface="Times New Roman"/>
                <a:ea typeface="+mn-lt"/>
                <a:cs typeface="Times New Roman"/>
              </a:rPr>
              <a:t>Dating </a:t>
            </a:r>
          </a:p>
          <a:p>
            <a:pPr marL="0" indent="0" algn="just">
              <a:buNone/>
            </a:pPr>
            <a:r>
              <a:rPr lang="en-US" sz="2000">
                <a:highlight>
                  <a:srgbClr val="C0C0C0"/>
                </a:highlight>
                <a:latin typeface="Times New Roman"/>
                <a:ea typeface="+mn-lt"/>
                <a:cs typeface="Times New Roman"/>
              </a:rPr>
              <a:t>Arrangement</a:t>
            </a:r>
            <a:endParaRPr lang="en-US" sz="2000">
              <a:highlight>
                <a:srgbClr val="C0C0C0"/>
              </a:highlight>
              <a:latin typeface="Times New Roman"/>
              <a:cs typeface="Times New Roman"/>
            </a:endParaRPr>
          </a:p>
          <a:p>
            <a:pPr algn="just"/>
            <a:endParaRPr lang="en-US" sz="2000">
              <a:highlight>
                <a:srgbClr val="C0C0C0"/>
              </a:highlight>
              <a:latin typeface="Times New Roman"/>
              <a:ea typeface="+mn-lt"/>
              <a:cs typeface="Times New Roman"/>
            </a:endParaRPr>
          </a:p>
          <a:p>
            <a:pPr marL="0" indent="0">
              <a:lnSpc>
                <a:spcPct val="100000"/>
              </a:lnSpc>
              <a:spcBef>
                <a:spcPts val="0"/>
              </a:spcBef>
              <a:buNone/>
            </a:pPr>
            <a:endParaRPr lang="en-US" sz="2000">
              <a:solidFill>
                <a:srgbClr val="2F5597"/>
              </a:solidFill>
              <a:highlight>
                <a:srgbClr val="C0C0C0"/>
              </a:highlight>
              <a:latin typeface="Times New Roman"/>
              <a:ea typeface="+mn-lt"/>
              <a:cs typeface="Times New Roman"/>
            </a:endParaRPr>
          </a:p>
        </p:txBody>
      </p:sp>
      <p:sp>
        <p:nvSpPr>
          <p:cNvPr id="6" name="Subtitle 2">
            <a:extLst>
              <a:ext uri="{FF2B5EF4-FFF2-40B4-BE49-F238E27FC236}">
                <a16:creationId xmlns:a16="http://schemas.microsoft.com/office/drawing/2014/main" id="{EA5A9B8B-3655-4111-9A1F-AD80609C263B}"/>
              </a:ext>
            </a:extLst>
          </p:cNvPr>
          <p:cNvSpPr txBox="1">
            <a:spLocks/>
          </p:cNvSpPr>
          <p:nvPr/>
        </p:nvSpPr>
        <p:spPr>
          <a:xfrm>
            <a:off x="3428620" y="5607273"/>
            <a:ext cx="2475974" cy="10872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highlight>
                  <a:srgbClr val="C0C0C0"/>
                </a:highlight>
                <a:latin typeface="Times New Roman"/>
                <a:ea typeface="+mn-lt"/>
                <a:cs typeface="+mn-lt"/>
              </a:rPr>
              <a:t>Linked </a:t>
            </a:r>
            <a:endParaRPr lang="en-US">
              <a:highlight>
                <a:srgbClr val="C0C0C0"/>
              </a:highlight>
              <a:latin typeface="Calibri" panose="020F0502020204030204"/>
              <a:ea typeface="+mn-lt"/>
              <a:cs typeface="+mn-lt"/>
            </a:endParaRPr>
          </a:p>
          <a:p>
            <a:pPr marL="0" indent="0" algn="just">
              <a:buNone/>
            </a:pPr>
            <a:r>
              <a:rPr lang="en-US" sz="2000">
                <a:highlight>
                  <a:srgbClr val="C0C0C0"/>
                </a:highlight>
                <a:latin typeface="Times New Roman"/>
                <a:ea typeface="+mn-lt"/>
                <a:cs typeface="+mn-lt"/>
              </a:rPr>
              <a:t>Profile with Parent</a:t>
            </a:r>
            <a:endParaRPr lang="en-US">
              <a:highlight>
                <a:srgbClr val="C0C0C0"/>
              </a:highlight>
              <a:cs typeface="Calibri"/>
            </a:endParaRPr>
          </a:p>
          <a:p>
            <a:pPr marL="0" indent="0" algn="just">
              <a:buNone/>
            </a:pPr>
            <a:endParaRPr lang="en-US" sz="2000">
              <a:highlight>
                <a:srgbClr val="C0C0C0"/>
              </a:highlight>
              <a:latin typeface="Times New Roman"/>
              <a:ea typeface="+mn-lt"/>
              <a:cs typeface="+mn-lt"/>
            </a:endParaRPr>
          </a:p>
          <a:p>
            <a:pPr algn="just"/>
            <a:endParaRPr lang="en-US" sz="2000">
              <a:highlight>
                <a:srgbClr val="C0C0C0"/>
              </a:highlight>
              <a:latin typeface="Times New Roman"/>
              <a:ea typeface="+mn-lt"/>
              <a:cs typeface="+mn-lt"/>
            </a:endParaRPr>
          </a:p>
          <a:p>
            <a:pPr>
              <a:lnSpc>
                <a:spcPct val="100000"/>
              </a:lnSpc>
              <a:spcBef>
                <a:spcPts val="0"/>
              </a:spcBef>
            </a:pPr>
            <a:endParaRPr lang="en-US" sz="2000">
              <a:solidFill>
                <a:srgbClr val="2F5597"/>
              </a:solidFill>
              <a:highlight>
                <a:srgbClr val="C0C0C0"/>
              </a:highlight>
              <a:latin typeface="Times New Roman"/>
              <a:ea typeface="+mn-lt"/>
              <a:cs typeface="Times New Roman"/>
            </a:endParaRPr>
          </a:p>
        </p:txBody>
      </p:sp>
      <p:sp>
        <p:nvSpPr>
          <p:cNvPr id="7" name="Subtitle 2">
            <a:extLst>
              <a:ext uri="{FF2B5EF4-FFF2-40B4-BE49-F238E27FC236}">
                <a16:creationId xmlns:a16="http://schemas.microsoft.com/office/drawing/2014/main" id="{768E209A-E35F-48DD-A254-06C931FF7B47}"/>
              </a:ext>
            </a:extLst>
          </p:cNvPr>
          <p:cNvSpPr txBox="1">
            <a:spLocks/>
          </p:cNvSpPr>
          <p:nvPr/>
        </p:nvSpPr>
        <p:spPr>
          <a:xfrm>
            <a:off x="7375933" y="3116115"/>
            <a:ext cx="1648743" cy="9633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highlight>
                  <a:srgbClr val="C0C0C0"/>
                </a:highlight>
                <a:latin typeface="Times New Roman"/>
                <a:ea typeface="+mn-lt"/>
                <a:cs typeface="Times New Roman"/>
              </a:rPr>
              <a:t>Matchmaking </a:t>
            </a:r>
          </a:p>
          <a:p>
            <a:pPr marL="0" indent="0" algn="just">
              <a:buNone/>
            </a:pPr>
            <a:r>
              <a:rPr lang="en-US" sz="2000">
                <a:highlight>
                  <a:srgbClr val="C0C0C0"/>
                </a:highlight>
                <a:latin typeface="Times New Roman"/>
                <a:ea typeface="+mn-lt"/>
                <a:cs typeface="Times New Roman"/>
              </a:rPr>
              <a:t>Suggestion</a:t>
            </a:r>
            <a:endParaRPr lang="en-US" sz="2000">
              <a:highlight>
                <a:srgbClr val="C0C0C0"/>
              </a:highlight>
              <a:latin typeface="Times New Roman"/>
              <a:cs typeface="Times New Roman"/>
            </a:endParaRPr>
          </a:p>
          <a:p>
            <a:pPr algn="just"/>
            <a:endParaRPr lang="en-US" sz="2000">
              <a:highlight>
                <a:srgbClr val="C0C0C0"/>
              </a:highlight>
              <a:latin typeface="Times New Roman"/>
              <a:ea typeface="+mn-lt"/>
              <a:cs typeface="Times New Roman"/>
            </a:endParaRPr>
          </a:p>
          <a:p>
            <a:pPr marL="0" indent="0">
              <a:lnSpc>
                <a:spcPct val="100000"/>
              </a:lnSpc>
              <a:spcBef>
                <a:spcPts val="0"/>
              </a:spcBef>
              <a:buNone/>
            </a:pPr>
            <a:endParaRPr lang="en-US" sz="2000">
              <a:solidFill>
                <a:srgbClr val="2F5597"/>
              </a:solidFill>
              <a:highlight>
                <a:srgbClr val="C0C0C0"/>
              </a:highlight>
              <a:latin typeface="Times New Roman"/>
              <a:ea typeface="+mn-lt"/>
              <a:cs typeface="Times New Roman"/>
            </a:endParaRPr>
          </a:p>
        </p:txBody>
      </p:sp>
      <p:sp>
        <p:nvSpPr>
          <p:cNvPr id="9" name="Subtitle 2">
            <a:extLst>
              <a:ext uri="{FF2B5EF4-FFF2-40B4-BE49-F238E27FC236}">
                <a16:creationId xmlns:a16="http://schemas.microsoft.com/office/drawing/2014/main" id="{0FACE5B6-8B57-43E5-810E-E9A180993A12}"/>
              </a:ext>
            </a:extLst>
          </p:cNvPr>
          <p:cNvSpPr txBox="1">
            <a:spLocks/>
          </p:cNvSpPr>
          <p:nvPr/>
        </p:nvSpPr>
        <p:spPr>
          <a:xfrm>
            <a:off x="9702466" y="3132329"/>
            <a:ext cx="1421765" cy="8417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highlight>
                  <a:srgbClr val="C0C0C0"/>
                </a:highlight>
                <a:latin typeface="Times New Roman"/>
                <a:ea typeface="+mn-lt"/>
                <a:cs typeface="Times New Roman"/>
              </a:rPr>
              <a:t>Voice </a:t>
            </a:r>
          </a:p>
          <a:p>
            <a:pPr marL="0" indent="0" algn="just">
              <a:buNone/>
            </a:pPr>
            <a:r>
              <a:rPr lang="en-US" sz="2000">
                <a:highlight>
                  <a:srgbClr val="C0C0C0"/>
                </a:highlight>
                <a:latin typeface="Times New Roman"/>
                <a:ea typeface="+mn-lt"/>
                <a:cs typeface="Times New Roman"/>
              </a:rPr>
              <a:t>Assistance</a:t>
            </a:r>
            <a:endParaRPr lang="en-US" sz="2000">
              <a:highlight>
                <a:srgbClr val="C0C0C0"/>
              </a:highlight>
              <a:latin typeface="Times New Roman"/>
              <a:cs typeface="Times New Roman"/>
            </a:endParaRPr>
          </a:p>
          <a:p>
            <a:pPr algn="just"/>
            <a:endParaRPr lang="en-US" sz="2000">
              <a:highlight>
                <a:srgbClr val="C0C0C0"/>
              </a:highlight>
              <a:latin typeface="Times New Roman"/>
              <a:ea typeface="+mn-lt"/>
              <a:cs typeface="Times New Roman"/>
            </a:endParaRPr>
          </a:p>
          <a:p>
            <a:pPr marL="0" indent="0">
              <a:lnSpc>
                <a:spcPct val="100000"/>
              </a:lnSpc>
              <a:spcBef>
                <a:spcPts val="0"/>
              </a:spcBef>
              <a:buNone/>
            </a:pPr>
            <a:endParaRPr lang="en-US" sz="2000">
              <a:solidFill>
                <a:srgbClr val="2F5597"/>
              </a:solidFill>
              <a:highlight>
                <a:srgbClr val="C0C0C0"/>
              </a:highlight>
              <a:latin typeface="Times New Roman"/>
              <a:ea typeface="+mn-lt"/>
              <a:cs typeface="Times New Roman"/>
            </a:endParaRPr>
          </a:p>
        </p:txBody>
      </p:sp>
      <p:sp>
        <p:nvSpPr>
          <p:cNvPr id="20" name="TextBox 19">
            <a:extLst>
              <a:ext uri="{FF2B5EF4-FFF2-40B4-BE49-F238E27FC236}">
                <a16:creationId xmlns:a16="http://schemas.microsoft.com/office/drawing/2014/main" id="{B3FCE774-234D-4393-A753-4251C0AC74AB}"/>
              </a:ext>
            </a:extLst>
          </p:cNvPr>
          <p:cNvSpPr txBox="1"/>
          <p:nvPr/>
        </p:nvSpPr>
        <p:spPr>
          <a:xfrm rot="16200000">
            <a:off x="-780847" y="210749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0000"/>
                </a:solidFill>
              </a:rPr>
              <a:t>Single Elder</a:t>
            </a:r>
            <a:endParaRPr lang="en-US" sz="2400" b="1">
              <a:solidFill>
                <a:srgbClr val="000000"/>
              </a:solidFill>
              <a:cs typeface="Calibri"/>
            </a:endParaRPr>
          </a:p>
        </p:txBody>
      </p:sp>
      <p:sp>
        <p:nvSpPr>
          <p:cNvPr id="26" name="TextBox 25">
            <a:extLst>
              <a:ext uri="{FF2B5EF4-FFF2-40B4-BE49-F238E27FC236}">
                <a16:creationId xmlns:a16="http://schemas.microsoft.com/office/drawing/2014/main" id="{2CBB5367-D979-4C4F-AD1D-4FD92135E0F1}"/>
              </a:ext>
            </a:extLst>
          </p:cNvPr>
          <p:cNvSpPr txBox="1"/>
          <p:nvPr/>
        </p:nvSpPr>
        <p:spPr>
          <a:xfrm rot="16200000">
            <a:off x="-756528" y="428000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0000"/>
                </a:solidFill>
              </a:rPr>
              <a:t>Children</a:t>
            </a:r>
            <a:endParaRPr lang="en-US" sz="2400" b="1" err="1">
              <a:solidFill>
                <a:srgbClr val="000000"/>
              </a:solidFill>
              <a:cs typeface="Calibri"/>
            </a:endParaRPr>
          </a:p>
        </p:txBody>
      </p:sp>
      <p:pic>
        <p:nvPicPr>
          <p:cNvPr id="27" name="Picture 27" descr="Text&#10;&#10;Description automatically generated">
            <a:extLst>
              <a:ext uri="{FF2B5EF4-FFF2-40B4-BE49-F238E27FC236}">
                <a16:creationId xmlns:a16="http://schemas.microsoft.com/office/drawing/2014/main" id="{78A45B13-1581-4F3D-BCD7-9A125B160DDD}"/>
              </a:ext>
            </a:extLst>
          </p:cNvPr>
          <p:cNvPicPr>
            <a:picLocks noChangeAspect="1"/>
          </p:cNvPicPr>
          <p:nvPr/>
        </p:nvPicPr>
        <p:blipFill>
          <a:blip r:embed="rId2"/>
          <a:stretch>
            <a:fillRect/>
          </a:stretch>
        </p:blipFill>
        <p:spPr>
          <a:xfrm>
            <a:off x="1181911" y="1259812"/>
            <a:ext cx="1665052" cy="1744333"/>
          </a:xfrm>
          <a:prstGeom prst="rect">
            <a:avLst/>
          </a:prstGeom>
        </p:spPr>
      </p:pic>
      <p:pic>
        <p:nvPicPr>
          <p:cNvPr id="28" name="Picture 28" descr="Icon&#10;&#10;Description automatically generated">
            <a:extLst>
              <a:ext uri="{FF2B5EF4-FFF2-40B4-BE49-F238E27FC236}">
                <a16:creationId xmlns:a16="http://schemas.microsoft.com/office/drawing/2014/main" id="{EB2F4864-A75E-404C-B716-0A8230361D5E}"/>
              </a:ext>
            </a:extLst>
          </p:cNvPr>
          <p:cNvPicPr>
            <a:picLocks noChangeAspect="1"/>
          </p:cNvPicPr>
          <p:nvPr/>
        </p:nvPicPr>
        <p:blipFill>
          <a:blip r:embed="rId3"/>
          <a:stretch>
            <a:fillRect/>
          </a:stretch>
        </p:blipFill>
        <p:spPr>
          <a:xfrm>
            <a:off x="3103123" y="1304525"/>
            <a:ext cx="1665052" cy="1654909"/>
          </a:xfrm>
          <a:prstGeom prst="rect">
            <a:avLst/>
          </a:prstGeom>
        </p:spPr>
      </p:pic>
      <p:pic>
        <p:nvPicPr>
          <p:cNvPr id="29" name="Picture 29" descr="Icon&#10;&#10;Description automatically generated">
            <a:extLst>
              <a:ext uri="{FF2B5EF4-FFF2-40B4-BE49-F238E27FC236}">
                <a16:creationId xmlns:a16="http://schemas.microsoft.com/office/drawing/2014/main" id="{9DB6F5C0-AE66-41EF-BCFC-8182016D2BFD}"/>
              </a:ext>
            </a:extLst>
          </p:cNvPr>
          <p:cNvPicPr>
            <a:picLocks noChangeAspect="1"/>
          </p:cNvPicPr>
          <p:nvPr/>
        </p:nvPicPr>
        <p:blipFill>
          <a:blip r:embed="rId4"/>
          <a:stretch>
            <a:fillRect/>
          </a:stretch>
        </p:blipFill>
        <p:spPr>
          <a:xfrm>
            <a:off x="5056761" y="1258410"/>
            <a:ext cx="1883925" cy="1803882"/>
          </a:xfrm>
          <a:prstGeom prst="rect">
            <a:avLst/>
          </a:prstGeom>
        </p:spPr>
      </p:pic>
      <p:pic>
        <p:nvPicPr>
          <p:cNvPr id="30" name="Picture 30" descr="Icon&#10;&#10;Description automatically generated">
            <a:extLst>
              <a:ext uri="{FF2B5EF4-FFF2-40B4-BE49-F238E27FC236}">
                <a16:creationId xmlns:a16="http://schemas.microsoft.com/office/drawing/2014/main" id="{AA935CDD-6145-4799-BACE-9E226B4A97B2}"/>
              </a:ext>
            </a:extLst>
          </p:cNvPr>
          <p:cNvPicPr>
            <a:picLocks noChangeAspect="1"/>
          </p:cNvPicPr>
          <p:nvPr/>
        </p:nvPicPr>
        <p:blipFill>
          <a:blip r:embed="rId5"/>
          <a:stretch>
            <a:fillRect/>
          </a:stretch>
        </p:blipFill>
        <p:spPr>
          <a:xfrm>
            <a:off x="7269804" y="1269916"/>
            <a:ext cx="1892032" cy="1813299"/>
          </a:xfrm>
          <a:prstGeom prst="rect">
            <a:avLst/>
          </a:prstGeom>
        </p:spPr>
      </p:pic>
      <p:pic>
        <p:nvPicPr>
          <p:cNvPr id="31" name="Picture 31" descr="Graphical user interface, application, icon&#10;&#10;Description automatically generated">
            <a:extLst>
              <a:ext uri="{FF2B5EF4-FFF2-40B4-BE49-F238E27FC236}">
                <a16:creationId xmlns:a16="http://schemas.microsoft.com/office/drawing/2014/main" id="{0C94F1AC-0B14-49A3-A4C8-4B10F21C4C81}"/>
              </a:ext>
            </a:extLst>
          </p:cNvPr>
          <p:cNvPicPr>
            <a:picLocks noChangeAspect="1"/>
          </p:cNvPicPr>
          <p:nvPr/>
        </p:nvPicPr>
        <p:blipFill>
          <a:blip r:embed="rId6"/>
          <a:stretch>
            <a:fillRect/>
          </a:stretch>
        </p:blipFill>
        <p:spPr>
          <a:xfrm>
            <a:off x="9523378" y="1265540"/>
            <a:ext cx="1989308" cy="1943644"/>
          </a:xfrm>
          <a:prstGeom prst="rect">
            <a:avLst/>
          </a:prstGeom>
        </p:spPr>
      </p:pic>
      <p:pic>
        <p:nvPicPr>
          <p:cNvPr id="32" name="Picture 32" descr="Icon&#10;&#10;Description automatically generated">
            <a:extLst>
              <a:ext uri="{FF2B5EF4-FFF2-40B4-BE49-F238E27FC236}">
                <a16:creationId xmlns:a16="http://schemas.microsoft.com/office/drawing/2014/main" id="{E745E7E1-FF70-45B8-BD4E-4BC11CDD9F50}"/>
              </a:ext>
            </a:extLst>
          </p:cNvPr>
          <p:cNvPicPr>
            <a:picLocks noChangeAspect="1"/>
          </p:cNvPicPr>
          <p:nvPr/>
        </p:nvPicPr>
        <p:blipFill>
          <a:blip r:embed="rId7"/>
          <a:stretch>
            <a:fillRect/>
          </a:stretch>
        </p:blipFill>
        <p:spPr>
          <a:xfrm>
            <a:off x="1262974" y="3859529"/>
            <a:ext cx="1348905" cy="1684348"/>
          </a:xfrm>
          <a:prstGeom prst="rect">
            <a:avLst/>
          </a:prstGeom>
        </p:spPr>
      </p:pic>
      <p:pic>
        <p:nvPicPr>
          <p:cNvPr id="33" name="Picture 33" descr="Icon&#10;&#10;Description automatically generated">
            <a:extLst>
              <a:ext uri="{FF2B5EF4-FFF2-40B4-BE49-F238E27FC236}">
                <a16:creationId xmlns:a16="http://schemas.microsoft.com/office/drawing/2014/main" id="{A8D99477-8D85-44B9-A82E-CE088CA9E5D5}"/>
              </a:ext>
            </a:extLst>
          </p:cNvPr>
          <p:cNvPicPr>
            <a:picLocks noChangeAspect="1"/>
          </p:cNvPicPr>
          <p:nvPr/>
        </p:nvPicPr>
        <p:blipFill>
          <a:blip r:embed="rId8"/>
          <a:stretch>
            <a:fillRect/>
          </a:stretch>
        </p:blipFill>
        <p:spPr>
          <a:xfrm>
            <a:off x="3192292" y="3917428"/>
            <a:ext cx="1681264" cy="1568549"/>
          </a:xfrm>
          <a:prstGeom prst="rect">
            <a:avLst/>
          </a:prstGeom>
        </p:spPr>
      </p:pic>
    </p:spTree>
    <p:extLst>
      <p:ext uri="{BB962C8B-B14F-4D97-AF65-F5344CB8AC3E}">
        <p14:creationId xmlns:p14="http://schemas.microsoft.com/office/powerpoint/2010/main" val="427628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p:bldP spid="3" grpId="0"/>
      <p:bldP spid="5" grpId="0"/>
      <p:bldP spid="6" grpId="0"/>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1BF7-CDAA-4037-90AA-C1A3E459F670}"/>
              </a:ext>
            </a:extLst>
          </p:cNvPr>
          <p:cNvSpPr>
            <a:spLocks noGrp="1"/>
          </p:cNvSpPr>
          <p:nvPr>
            <p:ph type="title"/>
          </p:nvPr>
        </p:nvSpPr>
        <p:spPr>
          <a:xfrm>
            <a:off x="632246" y="-3208"/>
            <a:ext cx="10515600" cy="1092481"/>
          </a:xfrm>
        </p:spPr>
        <p:txBody>
          <a:bodyPr>
            <a:normAutofit/>
          </a:bodyPr>
          <a:lstStyle/>
          <a:p>
            <a:r>
              <a:rPr lang="en-US" sz="4800" b="1">
                <a:solidFill>
                  <a:srgbClr val="E33235"/>
                </a:solidFill>
                <a:latin typeface="Times New Roman"/>
                <a:cs typeface="Calibri Light" panose="020F0302020204030204"/>
              </a:rPr>
              <a:t>Key Metrics</a:t>
            </a:r>
          </a:p>
        </p:txBody>
      </p:sp>
      <p:cxnSp>
        <p:nvCxnSpPr>
          <p:cNvPr id="19" name="Straight Arrow Connector 18">
            <a:extLst>
              <a:ext uri="{FF2B5EF4-FFF2-40B4-BE49-F238E27FC236}">
                <a16:creationId xmlns:a16="http://schemas.microsoft.com/office/drawing/2014/main" id="{F2256FFB-116E-4F8A-AB8E-52F90CE933B9}"/>
              </a:ext>
            </a:extLst>
          </p:cNvPr>
          <p:cNvCxnSpPr/>
          <p:nvPr/>
        </p:nvCxnSpPr>
        <p:spPr>
          <a:xfrm>
            <a:off x="0" y="6516327"/>
            <a:ext cx="11994775" cy="17930"/>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23" name="Title 1">
            <a:extLst>
              <a:ext uri="{FF2B5EF4-FFF2-40B4-BE49-F238E27FC236}">
                <a16:creationId xmlns:a16="http://schemas.microsoft.com/office/drawing/2014/main" id="{CF883268-BE57-4221-AF1C-18843AFBB054}"/>
              </a:ext>
            </a:extLst>
          </p:cNvPr>
          <p:cNvSpPr txBox="1">
            <a:spLocks/>
          </p:cNvSpPr>
          <p:nvPr/>
        </p:nvSpPr>
        <p:spPr>
          <a:xfrm>
            <a:off x="192741" y="6369705"/>
            <a:ext cx="11890252" cy="4846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a:solidFill>
                  <a:schemeClr val="accent1">
                    <a:lumMod val="75000"/>
                  </a:schemeClr>
                </a:solidFill>
                <a:latin typeface="Times New Roman"/>
                <a:cs typeface="Calibri Light"/>
              </a:rPr>
              <a:t>Fall2020                                                                                      Project Team 6                                                                                       8</a:t>
            </a:r>
            <a:endParaRPr lang="en-US" sz="1600" b="1">
              <a:solidFill>
                <a:schemeClr val="accent1">
                  <a:lumMod val="75000"/>
                </a:schemeClr>
              </a:solidFill>
              <a:latin typeface="Times New Roman"/>
              <a:cs typeface="Times New Roman"/>
            </a:endParaRPr>
          </a:p>
        </p:txBody>
      </p:sp>
      <p:grpSp>
        <p:nvGrpSpPr>
          <p:cNvPr id="47" name="Group 46">
            <a:extLst>
              <a:ext uri="{FF2B5EF4-FFF2-40B4-BE49-F238E27FC236}">
                <a16:creationId xmlns:a16="http://schemas.microsoft.com/office/drawing/2014/main" id="{08C4F566-C340-4F6D-90AD-7E523ECAB3A4}"/>
              </a:ext>
            </a:extLst>
          </p:cNvPr>
          <p:cNvGrpSpPr/>
          <p:nvPr/>
        </p:nvGrpSpPr>
        <p:grpSpPr>
          <a:xfrm>
            <a:off x="1332981" y="2025445"/>
            <a:ext cx="2364658" cy="2426811"/>
            <a:chOff x="1332981" y="2025445"/>
            <a:chExt cx="2364658" cy="2426811"/>
          </a:xfrm>
        </p:grpSpPr>
        <p:grpSp>
          <p:nvGrpSpPr>
            <p:cNvPr id="44" name="Group 43">
              <a:extLst>
                <a:ext uri="{FF2B5EF4-FFF2-40B4-BE49-F238E27FC236}">
                  <a16:creationId xmlns:a16="http://schemas.microsoft.com/office/drawing/2014/main" id="{1D5B5522-9705-4035-AC5A-5B586330B838}"/>
                </a:ext>
              </a:extLst>
            </p:cNvPr>
            <p:cNvGrpSpPr/>
            <p:nvPr/>
          </p:nvGrpSpPr>
          <p:grpSpPr>
            <a:xfrm>
              <a:off x="1789470" y="2025445"/>
              <a:ext cx="1347019" cy="1347019"/>
              <a:chOff x="1789470" y="2025445"/>
              <a:chExt cx="1347019" cy="1347019"/>
            </a:xfrm>
          </p:grpSpPr>
          <p:sp>
            <p:nvSpPr>
              <p:cNvPr id="39" name="Oval 38">
                <a:extLst>
                  <a:ext uri="{FF2B5EF4-FFF2-40B4-BE49-F238E27FC236}">
                    <a16:creationId xmlns:a16="http://schemas.microsoft.com/office/drawing/2014/main" id="{8BD2F378-026A-465D-871F-96C07F035E3F}"/>
                  </a:ext>
                </a:extLst>
              </p:cNvPr>
              <p:cNvSpPr/>
              <p:nvPr/>
            </p:nvSpPr>
            <p:spPr>
              <a:xfrm>
                <a:off x="1789470" y="2025445"/>
                <a:ext cx="1347019" cy="1347019"/>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Search Inventory with solid fill">
                <a:extLst>
                  <a:ext uri="{FF2B5EF4-FFF2-40B4-BE49-F238E27FC236}">
                    <a16:creationId xmlns:a16="http://schemas.microsoft.com/office/drawing/2014/main" id="{CC352188-C0A1-482A-A076-A99205DB18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0697" y="2249129"/>
                <a:ext cx="914400" cy="914400"/>
              </a:xfrm>
              <a:prstGeom prst="rect">
                <a:avLst/>
              </a:prstGeom>
            </p:spPr>
          </p:pic>
        </p:grpSp>
        <p:sp>
          <p:nvSpPr>
            <p:cNvPr id="34" name="TextBox 33">
              <a:extLst>
                <a:ext uri="{FF2B5EF4-FFF2-40B4-BE49-F238E27FC236}">
                  <a16:creationId xmlns:a16="http://schemas.microsoft.com/office/drawing/2014/main" id="{33F753C6-2C69-45F0-8F5E-74D327E7AC3C}"/>
                </a:ext>
              </a:extLst>
            </p:cNvPr>
            <p:cNvSpPr txBox="1"/>
            <p:nvPr/>
          </p:nvSpPr>
          <p:spPr>
            <a:xfrm>
              <a:off x="1332981" y="3528926"/>
              <a:ext cx="2364658" cy="923330"/>
            </a:xfrm>
            <a:prstGeom prst="rect">
              <a:avLst/>
            </a:prstGeom>
            <a:noFill/>
          </p:spPr>
          <p:txBody>
            <a:bodyPr wrap="square">
              <a:spAutoFit/>
            </a:bodyPr>
            <a:lstStyle/>
            <a:p>
              <a:pPr lvl="0" algn="ctr"/>
              <a:r>
                <a:rPr lang="en-US">
                  <a:latin typeface="Times New Roman" panose="02020603050405020304" pitchFamily="18" charset="0"/>
                  <a:cs typeface="Times New Roman" panose="02020603050405020304" pitchFamily="18" charset="0"/>
                </a:rPr>
                <a:t>Number of people who found their emotional partners</a:t>
              </a:r>
            </a:p>
          </p:txBody>
        </p:sp>
      </p:grpSp>
      <p:grpSp>
        <p:nvGrpSpPr>
          <p:cNvPr id="45" name="Group 44">
            <a:extLst>
              <a:ext uri="{FF2B5EF4-FFF2-40B4-BE49-F238E27FC236}">
                <a16:creationId xmlns:a16="http://schemas.microsoft.com/office/drawing/2014/main" id="{C3ABF8D5-C338-4BCB-B835-ACFC5557780F}"/>
              </a:ext>
            </a:extLst>
          </p:cNvPr>
          <p:cNvGrpSpPr/>
          <p:nvPr/>
        </p:nvGrpSpPr>
        <p:grpSpPr>
          <a:xfrm>
            <a:off x="8236264" y="2071951"/>
            <a:ext cx="2662084" cy="2380305"/>
            <a:chOff x="4764958" y="2071951"/>
            <a:chExt cx="2662084" cy="2380305"/>
          </a:xfrm>
        </p:grpSpPr>
        <p:grpSp>
          <p:nvGrpSpPr>
            <p:cNvPr id="42" name="Group 41">
              <a:extLst>
                <a:ext uri="{FF2B5EF4-FFF2-40B4-BE49-F238E27FC236}">
                  <a16:creationId xmlns:a16="http://schemas.microsoft.com/office/drawing/2014/main" id="{D1367B0F-BFF9-4026-BEB5-71C77D4D6DA4}"/>
                </a:ext>
              </a:extLst>
            </p:cNvPr>
            <p:cNvGrpSpPr/>
            <p:nvPr/>
          </p:nvGrpSpPr>
          <p:grpSpPr>
            <a:xfrm>
              <a:off x="5323877" y="2071951"/>
              <a:ext cx="1347019" cy="1347019"/>
              <a:chOff x="5004328" y="2051981"/>
              <a:chExt cx="1347019" cy="1347019"/>
            </a:xfrm>
          </p:grpSpPr>
          <p:sp>
            <p:nvSpPr>
              <p:cNvPr id="40" name="Oval 39">
                <a:extLst>
                  <a:ext uri="{FF2B5EF4-FFF2-40B4-BE49-F238E27FC236}">
                    <a16:creationId xmlns:a16="http://schemas.microsoft.com/office/drawing/2014/main" id="{034CA54F-C4D9-4025-AE71-6CF35BE4011B}"/>
                  </a:ext>
                </a:extLst>
              </p:cNvPr>
              <p:cNvSpPr/>
              <p:nvPr/>
            </p:nvSpPr>
            <p:spPr>
              <a:xfrm>
                <a:off x="5004328" y="2051981"/>
                <a:ext cx="1347019" cy="1347019"/>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Link with solid fill">
                <a:extLst>
                  <a:ext uri="{FF2B5EF4-FFF2-40B4-BE49-F238E27FC236}">
                    <a16:creationId xmlns:a16="http://schemas.microsoft.com/office/drawing/2014/main" id="{CF2E34AF-3FBC-474E-B81F-30FAAC139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00974" y="2249129"/>
                <a:ext cx="914400" cy="914400"/>
              </a:xfrm>
              <a:prstGeom prst="rect">
                <a:avLst/>
              </a:prstGeom>
            </p:spPr>
          </p:pic>
        </p:grpSp>
        <p:sp>
          <p:nvSpPr>
            <p:cNvPr id="36" name="TextBox 35">
              <a:extLst>
                <a:ext uri="{FF2B5EF4-FFF2-40B4-BE49-F238E27FC236}">
                  <a16:creationId xmlns:a16="http://schemas.microsoft.com/office/drawing/2014/main" id="{0688EBC0-9FA1-498B-A154-1DE93A2E2E58}"/>
                </a:ext>
              </a:extLst>
            </p:cNvPr>
            <p:cNvSpPr txBox="1"/>
            <p:nvPr/>
          </p:nvSpPr>
          <p:spPr>
            <a:xfrm>
              <a:off x="4764958" y="3528926"/>
              <a:ext cx="2662084" cy="923330"/>
            </a:xfrm>
            <a:prstGeom prst="rect">
              <a:avLst/>
            </a:prstGeom>
            <a:noFill/>
          </p:spPr>
          <p:txBody>
            <a:bodyPr wrap="square">
              <a:spAutoFit/>
            </a:bodyPr>
            <a:lstStyle/>
            <a:p>
              <a:pPr lvl="0" algn="ctr"/>
              <a:r>
                <a:rPr lang="en-US">
                  <a:latin typeface="Times New Roman" panose="02020603050405020304" pitchFamily="18" charset="0"/>
                  <a:cs typeface="Times New Roman" panose="02020603050405020304" pitchFamily="18" charset="0"/>
                </a:rPr>
                <a:t>Number of children profiles linked to parent’s profile</a:t>
              </a:r>
            </a:p>
          </p:txBody>
        </p:sp>
      </p:grpSp>
      <p:grpSp>
        <p:nvGrpSpPr>
          <p:cNvPr id="46" name="Group 45">
            <a:extLst>
              <a:ext uri="{FF2B5EF4-FFF2-40B4-BE49-F238E27FC236}">
                <a16:creationId xmlns:a16="http://schemas.microsoft.com/office/drawing/2014/main" id="{0505BDC8-3B03-4C97-87FC-C6AA15CB073F}"/>
              </a:ext>
            </a:extLst>
          </p:cNvPr>
          <p:cNvGrpSpPr/>
          <p:nvPr/>
        </p:nvGrpSpPr>
        <p:grpSpPr>
          <a:xfrm>
            <a:off x="5177509" y="2121860"/>
            <a:ext cx="1576654" cy="2123277"/>
            <a:chOff x="8060124" y="2051980"/>
            <a:chExt cx="1576654" cy="2123277"/>
          </a:xfrm>
        </p:grpSpPr>
        <p:grpSp>
          <p:nvGrpSpPr>
            <p:cNvPr id="43" name="Group 42">
              <a:extLst>
                <a:ext uri="{FF2B5EF4-FFF2-40B4-BE49-F238E27FC236}">
                  <a16:creationId xmlns:a16="http://schemas.microsoft.com/office/drawing/2014/main" id="{A04FFC66-AF88-46C9-A534-716077404C5A}"/>
                </a:ext>
              </a:extLst>
            </p:cNvPr>
            <p:cNvGrpSpPr/>
            <p:nvPr/>
          </p:nvGrpSpPr>
          <p:grpSpPr>
            <a:xfrm>
              <a:off x="8159028" y="2051980"/>
              <a:ext cx="1347019" cy="1347019"/>
              <a:chOff x="8159028" y="2051980"/>
              <a:chExt cx="1347019" cy="1347019"/>
            </a:xfrm>
          </p:grpSpPr>
          <p:sp>
            <p:nvSpPr>
              <p:cNvPr id="41" name="Oval 40">
                <a:extLst>
                  <a:ext uri="{FF2B5EF4-FFF2-40B4-BE49-F238E27FC236}">
                    <a16:creationId xmlns:a16="http://schemas.microsoft.com/office/drawing/2014/main" id="{8FCEF205-FF60-436F-9867-A62FF3741EF8}"/>
                  </a:ext>
                </a:extLst>
              </p:cNvPr>
              <p:cNvSpPr/>
              <p:nvPr/>
            </p:nvSpPr>
            <p:spPr>
              <a:xfrm>
                <a:off x="8159028" y="2051980"/>
                <a:ext cx="1347019" cy="1347019"/>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Monthly calendar with solid fill">
                <a:extLst>
                  <a:ext uri="{FF2B5EF4-FFF2-40B4-BE49-F238E27FC236}">
                    <a16:creationId xmlns:a16="http://schemas.microsoft.com/office/drawing/2014/main" id="{355C65E4-558B-48F6-AF6B-31498BE444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1251" y="2268290"/>
                <a:ext cx="914400" cy="914400"/>
              </a:xfrm>
              <a:prstGeom prst="rect">
                <a:avLst/>
              </a:prstGeom>
            </p:spPr>
          </p:pic>
        </p:grpSp>
        <p:sp>
          <p:nvSpPr>
            <p:cNvPr id="38" name="TextBox 37">
              <a:extLst>
                <a:ext uri="{FF2B5EF4-FFF2-40B4-BE49-F238E27FC236}">
                  <a16:creationId xmlns:a16="http://schemas.microsoft.com/office/drawing/2014/main" id="{62215332-755B-4119-84A7-1A53F41E2DD3}"/>
                </a:ext>
              </a:extLst>
            </p:cNvPr>
            <p:cNvSpPr txBox="1"/>
            <p:nvPr/>
          </p:nvSpPr>
          <p:spPr>
            <a:xfrm>
              <a:off x="8060124" y="3528926"/>
              <a:ext cx="1576654" cy="646331"/>
            </a:xfrm>
            <a:prstGeom prst="rect">
              <a:avLst/>
            </a:prstGeom>
            <a:noFill/>
          </p:spPr>
          <p:txBody>
            <a:bodyPr wrap="square">
              <a:spAutoFit/>
            </a:bodyPr>
            <a:lstStyle/>
            <a:p>
              <a:pPr lvl="0" algn="ctr"/>
              <a:r>
                <a:rPr lang="en-US">
                  <a:latin typeface="Times New Roman" panose="02020603050405020304" pitchFamily="18" charset="0"/>
                  <a:cs typeface="Times New Roman" panose="02020603050405020304" pitchFamily="18" charset="0"/>
                </a:rPr>
                <a:t>Number of dates arranged</a:t>
              </a:r>
            </a:p>
          </p:txBody>
        </p:sp>
      </p:grpSp>
    </p:spTree>
    <p:extLst>
      <p:ext uri="{BB962C8B-B14F-4D97-AF65-F5344CB8AC3E}">
        <p14:creationId xmlns:p14="http://schemas.microsoft.com/office/powerpoint/2010/main" val="50342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1BF7-CDAA-4037-90AA-C1A3E459F670}"/>
              </a:ext>
            </a:extLst>
          </p:cNvPr>
          <p:cNvSpPr>
            <a:spLocks noGrp="1"/>
          </p:cNvSpPr>
          <p:nvPr>
            <p:ph type="title"/>
          </p:nvPr>
        </p:nvSpPr>
        <p:spPr>
          <a:xfrm>
            <a:off x="246434" y="-121258"/>
            <a:ext cx="10515600" cy="1092481"/>
          </a:xfrm>
        </p:spPr>
        <p:txBody>
          <a:bodyPr>
            <a:normAutofit/>
          </a:bodyPr>
          <a:lstStyle/>
          <a:p>
            <a:r>
              <a:rPr lang="en-US" sz="4800" b="1" dirty="0">
                <a:solidFill>
                  <a:srgbClr val="E33235"/>
                </a:solidFill>
                <a:latin typeface="Times New Roman"/>
                <a:ea typeface="+mj-lt"/>
                <a:cs typeface="+mj-lt"/>
              </a:rPr>
              <a:t>Operational Needs </a:t>
            </a:r>
            <a:endParaRPr lang="en-US" sz="4800" dirty="0">
              <a:cs typeface="Calibri Light"/>
            </a:endParaRPr>
          </a:p>
        </p:txBody>
      </p:sp>
      <p:cxnSp>
        <p:nvCxnSpPr>
          <p:cNvPr id="19" name="Straight Arrow Connector 18">
            <a:extLst>
              <a:ext uri="{FF2B5EF4-FFF2-40B4-BE49-F238E27FC236}">
                <a16:creationId xmlns:a16="http://schemas.microsoft.com/office/drawing/2014/main" id="{F2256FFB-116E-4F8A-AB8E-52F90CE933B9}"/>
              </a:ext>
            </a:extLst>
          </p:cNvPr>
          <p:cNvCxnSpPr/>
          <p:nvPr/>
        </p:nvCxnSpPr>
        <p:spPr>
          <a:xfrm>
            <a:off x="0" y="6516327"/>
            <a:ext cx="11994775" cy="17930"/>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23" name="Title 1">
            <a:extLst>
              <a:ext uri="{FF2B5EF4-FFF2-40B4-BE49-F238E27FC236}">
                <a16:creationId xmlns:a16="http://schemas.microsoft.com/office/drawing/2014/main" id="{CF883268-BE57-4221-AF1C-18843AFBB054}"/>
              </a:ext>
            </a:extLst>
          </p:cNvPr>
          <p:cNvSpPr txBox="1">
            <a:spLocks/>
          </p:cNvSpPr>
          <p:nvPr/>
        </p:nvSpPr>
        <p:spPr>
          <a:xfrm>
            <a:off x="192741" y="6369705"/>
            <a:ext cx="11890252" cy="4846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a:solidFill>
                  <a:schemeClr val="accent1">
                    <a:lumMod val="75000"/>
                  </a:schemeClr>
                </a:solidFill>
                <a:latin typeface="Times New Roman"/>
                <a:cs typeface="Calibri Light"/>
              </a:rPr>
              <a:t>Fall2020                                                                                      Project Team 6                                                                                       9</a:t>
            </a:r>
            <a:endParaRPr lang="en-US" sz="1600" b="1">
              <a:solidFill>
                <a:schemeClr val="accent1">
                  <a:lumMod val="75000"/>
                </a:schemeClr>
              </a:solidFill>
              <a:latin typeface="Times New Roman"/>
              <a:cs typeface="Times New Roman"/>
            </a:endParaRPr>
          </a:p>
        </p:txBody>
      </p:sp>
      <p:sp>
        <p:nvSpPr>
          <p:cNvPr id="7" name="TextBox 6">
            <a:extLst>
              <a:ext uri="{FF2B5EF4-FFF2-40B4-BE49-F238E27FC236}">
                <a16:creationId xmlns:a16="http://schemas.microsoft.com/office/drawing/2014/main" id="{255F218E-5E0D-4449-8DF2-D2B6C5E935FB}"/>
              </a:ext>
            </a:extLst>
          </p:cNvPr>
          <p:cNvSpPr txBox="1"/>
          <p:nvPr/>
        </p:nvSpPr>
        <p:spPr>
          <a:xfrm>
            <a:off x="752723" y="144802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a:latin typeface="Times New Roman" panose="02020603050405020304" pitchFamily="18" charset="0"/>
                <a:cs typeface="Times New Roman" panose="02020603050405020304" pitchFamily="18" charset="0"/>
              </a:defRPr>
            </a:lvl1pPr>
          </a:lstStyle>
          <a:p>
            <a:r>
              <a:rPr lang="en-US"/>
              <a:t>China Civil Affairs Bureau</a:t>
            </a:r>
          </a:p>
        </p:txBody>
      </p:sp>
      <p:sp>
        <p:nvSpPr>
          <p:cNvPr id="8" name="TextBox 7">
            <a:extLst>
              <a:ext uri="{FF2B5EF4-FFF2-40B4-BE49-F238E27FC236}">
                <a16:creationId xmlns:a16="http://schemas.microsoft.com/office/drawing/2014/main" id="{82E614A2-CC21-478B-9493-2699CC7DCB7C}"/>
              </a:ext>
            </a:extLst>
          </p:cNvPr>
          <p:cNvSpPr txBox="1"/>
          <p:nvPr/>
        </p:nvSpPr>
        <p:spPr>
          <a:xfrm>
            <a:off x="554102" y="306246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Marriage</a:t>
            </a:r>
            <a:r>
              <a:rPr lang="en-US">
                <a:latin typeface="Times New Roman" panose="02020603050405020304" pitchFamily="18" charset="0"/>
                <a:ea typeface="+mn-lt"/>
                <a:cs typeface="Times New Roman" panose="02020603050405020304" pitchFamily="18" charset="0"/>
              </a:rPr>
              <a:t> Agency</a:t>
            </a:r>
            <a:endParaRPr lang="en-US">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563E69C-72EC-4294-BD2A-A71E79356225}"/>
              </a:ext>
            </a:extLst>
          </p:cNvPr>
          <p:cNvSpPr txBox="1"/>
          <p:nvPr/>
        </p:nvSpPr>
        <p:spPr>
          <a:xfrm>
            <a:off x="335985" y="4787315"/>
            <a:ext cx="34762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ea typeface="+mn-lt"/>
                <a:cs typeface="Times New Roman" panose="02020603050405020304" pitchFamily="18" charset="0"/>
              </a:rPr>
              <a:t>“Alibaba Cloud” Cloud Service</a:t>
            </a:r>
            <a:endParaRPr lang="en-US">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CA2F423-E9BE-46DB-AF36-B197A7396739}"/>
              </a:ext>
            </a:extLst>
          </p:cNvPr>
          <p:cNvSpPr txBox="1"/>
          <p:nvPr/>
        </p:nvSpPr>
        <p:spPr>
          <a:xfrm>
            <a:off x="8120511" y="4845944"/>
            <a:ext cx="37366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WeChat/Alipay Corporate Online Payment Service Team</a:t>
            </a:r>
            <a:endParaRPr lang="en-US">
              <a:latin typeface="Times New Roman" panose="02020603050405020304" pitchFamily="18" charset="0"/>
              <a:ea typeface="+mn-lt"/>
              <a:cs typeface="Times New Roman" panose="02020603050405020304" pitchFamily="18" charset="0"/>
            </a:endParaRPr>
          </a:p>
          <a:p>
            <a:pPr algn="l"/>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D69B227-B198-481D-B033-18254548A7C8}"/>
              </a:ext>
            </a:extLst>
          </p:cNvPr>
          <p:cNvSpPr txBox="1"/>
          <p:nvPr/>
        </p:nvSpPr>
        <p:spPr>
          <a:xfrm>
            <a:off x="8525358" y="2728369"/>
            <a:ext cx="37270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Remote video call technical team</a:t>
            </a:r>
            <a:endParaRPr lang="en-US">
              <a:latin typeface="Times New Roman" panose="02020603050405020304" pitchFamily="18" charset="0"/>
              <a:ea typeface="+mn-lt"/>
              <a:cs typeface="Times New Roman" panose="02020603050405020304" pitchFamily="18" charset="0"/>
            </a:endParaRPr>
          </a:p>
          <a:p>
            <a:pPr algn="l"/>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347028A-DD08-4654-AD8E-BA8C290C2CB4}"/>
              </a:ext>
            </a:extLst>
          </p:cNvPr>
          <p:cNvSpPr txBox="1"/>
          <p:nvPr/>
        </p:nvSpPr>
        <p:spPr>
          <a:xfrm>
            <a:off x="7208878" y="941001"/>
            <a:ext cx="33412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Law Firm and Accounting firm</a:t>
            </a:r>
            <a:endParaRPr lang="en-US">
              <a:latin typeface="Times New Roman" panose="02020603050405020304" pitchFamily="18" charset="0"/>
              <a:ea typeface="+mn-lt"/>
              <a:cs typeface="Times New Roman" panose="02020603050405020304" pitchFamily="18" charset="0"/>
            </a:endParaRPr>
          </a:p>
          <a:p>
            <a:pPr algn="l"/>
            <a:endParaRPr lang="en-US">
              <a:latin typeface="Times New Roman" panose="02020603050405020304" pitchFamily="18" charset="0"/>
              <a:cs typeface="Times New Roman" panose="02020603050405020304" pitchFamily="18" charset="0"/>
            </a:endParaRPr>
          </a:p>
        </p:txBody>
      </p:sp>
      <p:sp>
        <p:nvSpPr>
          <p:cNvPr id="17" name="Arrow: Right 16">
            <a:extLst>
              <a:ext uri="{FF2B5EF4-FFF2-40B4-BE49-F238E27FC236}">
                <a16:creationId xmlns:a16="http://schemas.microsoft.com/office/drawing/2014/main" id="{80A0ED36-BF8B-4603-A24F-2DDFF32EF44E}"/>
              </a:ext>
            </a:extLst>
          </p:cNvPr>
          <p:cNvSpPr/>
          <p:nvPr/>
        </p:nvSpPr>
        <p:spPr>
          <a:xfrm rot="2580000">
            <a:off x="3629454" y="1894178"/>
            <a:ext cx="974202" cy="482278"/>
          </a:xfrm>
          <a:prstGeom prst="right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Right 42">
            <a:extLst>
              <a:ext uri="{FF2B5EF4-FFF2-40B4-BE49-F238E27FC236}">
                <a16:creationId xmlns:a16="http://schemas.microsoft.com/office/drawing/2014/main" id="{88381844-CBE7-4819-9C54-A23E72F7DD5E}"/>
              </a:ext>
            </a:extLst>
          </p:cNvPr>
          <p:cNvSpPr/>
          <p:nvPr/>
        </p:nvSpPr>
        <p:spPr>
          <a:xfrm rot="8940000">
            <a:off x="7632365" y="1479418"/>
            <a:ext cx="974202" cy="482278"/>
          </a:xfrm>
          <a:prstGeom prst="right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Right 43">
            <a:extLst>
              <a:ext uri="{FF2B5EF4-FFF2-40B4-BE49-F238E27FC236}">
                <a16:creationId xmlns:a16="http://schemas.microsoft.com/office/drawing/2014/main" id="{F2AFC912-8001-45C2-A989-89418A341DFB}"/>
              </a:ext>
            </a:extLst>
          </p:cNvPr>
          <p:cNvSpPr/>
          <p:nvPr/>
        </p:nvSpPr>
        <p:spPr>
          <a:xfrm rot="300000">
            <a:off x="3176112" y="3186684"/>
            <a:ext cx="974202" cy="482278"/>
          </a:xfrm>
          <a:prstGeom prst="right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Right 45">
            <a:extLst>
              <a:ext uri="{FF2B5EF4-FFF2-40B4-BE49-F238E27FC236}">
                <a16:creationId xmlns:a16="http://schemas.microsoft.com/office/drawing/2014/main" id="{E228211A-92BE-4D9D-B776-20E025BB53D8}"/>
              </a:ext>
            </a:extLst>
          </p:cNvPr>
          <p:cNvSpPr/>
          <p:nvPr/>
        </p:nvSpPr>
        <p:spPr>
          <a:xfrm rot="10200000">
            <a:off x="7709529" y="2810506"/>
            <a:ext cx="974202" cy="482278"/>
          </a:xfrm>
          <a:prstGeom prst="right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Arrow: Right 47">
            <a:extLst>
              <a:ext uri="{FF2B5EF4-FFF2-40B4-BE49-F238E27FC236}">
                <a16:creationId xmlns:a16="http://schemas.microsoft.com/office/drawing/2014/main" id="{40FE66EE-35BD-40C5-BB2B-147928BDDBCF}"/>
              </a:ext>
            </a:extLst>
          </p:cNvPr>
          <p:cNvSpPr/>
          <p:nvPr/>
        </p:nvSpPr>
        <p:spPr>
          <a:xfrm rot="13920000">
            <a:off x="7545554" y="4729974"/>
            <a:ext cx="974202" cy="482278"/>
          </a:xfrm>
          <a:prstGeom prst="right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Arrow: Right 49">
            <a:extLst>
              <a:ext uri="{FF2B5EF4-FFF2-40B4-BE49-F238E27FC236}">
                <a16:creationId xmlns:a16="http://schemas.microsoft.com/office/drawing/2014/main" id="{54A80B8B-1414-4F63-8C6C-805AF85CB92C}"/>
              </a:ext>
            </a:extLst>
          </p:cNvPr>
          <p:cNvSpPr/>
          <p:nvPr/>
        </p:nvSpPr>
        <p:spPr>
          <a:xfrm rot="-1920000">
            <a:off x="3475124" y="4807139"/>
            <a:ext cx="974202" cy="482278"/>
          </a:xfrm>
          <a:prstGeom prst="right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7E8C4D2A-A86C-43F8-B281-B27F55B788FF}"/>
              </a:ext>
            </a:extLst>
          </p:cNvPr>
          <p:cNvPicPr>
            <a:picLocks noChangeAspect="1"/>
          </p:cNvPicPr>
          <p:nvPr/>
        </p:nvPicPr>
        <p:blipFill rotWithShape="1">
          <a:blip r:embed="rId2"/>
          <a:srcRect l="3382" t="671" r="3361" b="2181"/>
          <a:stretch/>
        </p:blipFill>
        <p:spPr>
          <a:xfrm>
            <a:off x="4684343" y="1392002"/>
            <a:ext cx="2279277" cy="4636994"/>
          </a:xfrm>
          <a:prstGeom prst="roundRect">
            <a:avLst/>
          </a:prstGeom>
        </p:spPr>
      </p:pic>
    </p:spTree>
    <p:extLst>
      <p:ext uri="{BB962C8B-B14F-4D97-AF65-F5344CB8AC3E}">
        <p14:creationId xmlns:p14="http://schemas.microsoft.com/office/powerpoint/2010/main" val="20892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P spid="13" grpId="0"/>
      <p:bldP spid="1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899</TotalTime>
  <Words>931</Words>
  <Application>Microsoft Macintosh PowerPoint</Application>
  <PresentationFormat>宽屏</PresentationFormat>
  <Paragraphs>171</Paragraphs>
  <Slides>12</Slides>
  <Notes>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12</vt:i4>
      </vt:variant>
    </vt:vector>
  </HeadingPairs>
  <TitlesOfParts>
    <vt:vector size="20" baseType="lpstr">
      <vt:lpstr>Arial</vt:lpstr>
      <vt:lpstr>Calibri</vt:lpstr>
      <vt:lpstr>Calibri Light</vt:lpstr>
      <vt:lpstr>Segoe UI</vt:lpstr>
      <vt:lpstr>Times New Roman</vt:lpstr>
      <vt:lpstr>Wingdings</vt:lpstr>
      <vt:lpstr>office theme</vt:lpstr>
      <vt:lpstr>Simple Light</vt:lpstr>
      <vt:lpstr>Bo Liu Guanyu Zhu Jinran Tian Tasleem Rayali  </vt:lpstr>
      <vt:lpstr>PowerPoint 演示文稿</vt:lpstr>
      <vt:lpstr>PowerPoint 演示文稿</vt:lpstr>
      <vt:lpstr>Visual Storyboard</vt:lpstr>
      <vt:lpstr>PowerPoint 演示文稿</vt:lpstr>
      <vt:lpstr>Product Features</vt:lpstr>
      <vt:lpstr>Features of MVP for Launch</vt:lpstr>
      <vt:lpstr>Key Metrics</vt:lpstr>
      <vt:lpstr>Operational Needs </vt:lpstr>
      <vt:lpstr>Project Costs</vt:lpstr>
      <vt:lpstr>Addressing Risks</vt:lpstr>
      <vt:lpstr>Thank You All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Bo</cp:lastModifiedBy>
  <cp:revision>35</cp:revision>
  <dcterms:created xsi:type="dcterms:W3CDTF">2020-10-27T00:34:18Z</dcterms:created>
  <dcterms:modified xsi:type="dcterms:W3CDTF">2020-12-09T22:25:27Z</dcterms:modified>
</cp:coreProperties>
</file>